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58"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c5b8f521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c5b8f521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c5b8f5219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c5b8f521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fc5b8f521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fc5b8f521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c5b8f5219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c5b8f52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fc5b8f521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fc5b8f5219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fc5b8f5219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fc5b8f521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c5b8f521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c5b8f521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c5b8f52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c5b8f52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c5b8f521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c5b8f521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c5b8f521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c5b8f521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c5b8eea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c5b8eea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fc5b8f5219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fc5b8f5219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c5b8f521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c5b8f521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c5b8f5219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fc5b8f521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c5b8f521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fc5b8f521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c5b8f5219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c5b8f5219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0c004e1e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0c004e1e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c5b8f5219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c5b8f521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c5b8f521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c5b8f521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fc5b8f5219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c5b8f521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fc5b8f521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c5b8f521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fc5b8f521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c5b8f521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fc5b8f521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c5b8f521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fc5b8f521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c5b8f521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45600" y="592050"/>
            <a:ext cx="8520600" cy="1209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HEARING AID</a:t>
            </a:r>
            <a:endParaRPr/>
          </a:p>
        </p:txBody>
      </p:sp>
      <p:sp>
        <p:nvSpPr>
          <p:cNvPr id="55" name="Google Shape;55;p13"/>
          <p:cNvSpPr txBox="1">
            <a:spLocks noGrp="1"/>
          </p:cNvSpPr>
          <p:nvPr>
            <p:ph type="subTitle" idx="1"/>
          </p:nvPr>
        </p:nvSpPr>
        <p:spPr>
          <a:xfrm>
            <a:off x="4039100" y="3613700"/>
            <a:ext cx="5104800" cy="1103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Prepa</a:t>
            </a:r>
            <a:r>
              <a:rPr lang="en-US" dirty="0"/>
              <a:t>r</a:t>
            </a:r>
            <a:r>
              <a:rPr lang="en" dirty="0"/>
              <a:t>ed B</a:t>
            </a:r>
            <a:r>
              <a:rPr lang="en-US" dirty="0"/>
              <a:t>y </a:t>
            </a:r>
          </a:p>
          <a:p>
            <a:pPr marL="0" lvl="0" indent="0" algn="ctr" rtl="0">
              <a:spcBef>
                <a:spcPts val="0"/>
              </a:spcBef>
              <a:spcAft>
                <a:spcPts val="0"/>
              </a:spcAft>
              <a:buNone/>
            </a:pPr>
            <a:r>
              <a:rPr lang="en-US" dirty="0"/>
              <a:t>Ms. G. Sudhanthira</a:t>
            </a:r>
            <a:r>
              <a:rPr lang="en" dirty="0"/>
              <a:t> (AP/BME)</a:t>
            </a:r>
            <a:endParaRPr dirty="0"/>
          </a:p>
        </p:txBody>
      </p:sp>
      <p:pic>
        <p:nvPicPr>
          <p:cNvPr id="56" name="Google Shape;56;p13"/>
          <p:cNvPicPr preferRelativeResize="0"/>
          <p:nvPr/>
        </p:nvPicPr>
        <p:blipFill>
          <a:blip r:embed="rId3">
            <a:alphaModFix/>
          </a:blip>
          <a:stretch>
            <a:fillRect/>
          </a:stretch>
        </p:blipFill>
        <p:spPr>
          <a:xfrm>
            <a:off x="296450" y="2187075"/>
            <a:ext cx="2834974" cy="28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2162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320"/>
              <a:t>Drawback in Conventional Hearing Aids </a:t>
            </a:r>
            <a:endParaRPr sz="3500">
              <a:latin typeface="Times New Roman"/>
              <a:ea typeface="Times New Roman"/>
              <a:cs typeface="Times New Roman"/>
              <a:sym typeface="Times New Roman"/>
            </a:endParaRPr>
          </a:p>
        </p:txBody>
      </p:sp>
      <p:sp>
        <p:nvSpPr>
          <p:cNvPr id="114" name="Google Shape;114;p23"/>
          <p:cNvSpPr txBox="1">
            <a:spLocks noGrp="1"/>
          </p:cNvSpPr>
          <p:nvPr>
            <p:ph type="body" idx="1"/>
          </p:nvPr>
        </p:nvSpPr>
        <p:spPr>
          <a:xfrm>
            <a:off x="311700" y="988575"/>
            <a:ext cx="8520600" cy="2969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en" sz="1900" b="1">
                <a:solidFill>
                  <a:schemeClr val="dk1"/>
                </a:solidFill>
                <a:latin typeface="Times New Roman"/>
                <a:ea typeface="Times New Roman"/>
                <a:cs typeface="Times New Roman"/>
                <a:sym typeface="Times New Roman"/>
              </a:rPr>
              <a:t>Limited Frequency of Use and Social Impact</a:t>
            </a:r>
            <a:endParaRPr sz="1400" b="1">
              <a:solidFill>
                <a:schemeClr val="dk1"/>
              </a:solidFill>
              <a:latin typeface="Times New Roman"/>
              <a:ea typeface="Times New Roman"/>
              <a:cs typeface="Times New Roman"/>
              <a:sym typeface="Times New Roman"/>
            </a:endParaRPr>
          </a:p>
          <a:p>
            <a:pPr marL="457200" lvl="0" indent="-304800" algn="l" rtl="0">
              <a:spcBef>
                <a:spcPts val="120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Discomfort in Loud Environments:</a:t>
            </a:r>
            <a:r>
              <a:rPr lang="en" sz="1200">
                <a:solidFill>
                  <a:schemeClr val="dk1"/>
                </a:solidFill>
                <a:latin typeface="Times New Roman"/>
                <a:ea typeface="Times New Roman"/>
                <a:cs typeface="Times New Roman"/>
                <a:sym typeface="Times New Roman"/>
              </a:rPr>
              <a:t> Conventional hearing aids may amplify sound excessively in environments with sudden loud noises (e.g., restaurants, concerts), leading to discomfort and forcing users to turn off the device or lower the volume, thereby missing important sounds.</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Social Stigma:</a:t>
            </a:r>
            <a:r>
              <a:rPr lang="en" sz="1200">
                <a:solidFill>
                  <a:schemeClr val="dk1"/>
                </a:solidFill>
                <a:latin typeface="Times New Roman"/>
                <a:ea typeface="Times New Roman"/>
                <a:cs typeface="Times New Roman"/>
                <a:sym typeface="Times New Roman"/>
              </a:rPr>
              <a:t> Due to their visible and often large designs, older hearing aids can contribute to a stigma associated with aging or disability, making users feel self-conscious or embarrassed.</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9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207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DSP Based Hearing Loss</a:t>
            </a:r>
            <a:endParaRPr/>
          </a:p>
        </p:txBody>
      </p:sp>
      <p:sp>
        <p:nvSpPr>
          <p:cNvPr id="120" name="Google Shape;120;p24"/>
          <p:cNvSpPr txBox="1">
            <a:spLocks noGrp="1"/>
          </p:cNvSpPr>
          <p:nvPr>
            <p:ph type="body" idx="1"/>
          </p:nvPr>
        </p:nvSpPr>
        <p:spPr>
          <a:xfrm>
            <a:off x="311700" y="9236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400" b="1">
                <a:solidFill>
                  <a:schemeClr val="dk1"/>
                </a:solidFill>
                <a:latin typeface="Times New Roman"/>
                <a:ea typeface="Times New Roman"/>
                <a:cs typeface="Times New Roman"/>
                <a:sym typeface="Times New Roman"/>
              </a:rPr>
              <a:t>DSP (Digital Signal Processing)-based hearing aids</a:t>
            </a:r>
            <a:r>
              <a:rPr lang="en" sz="1400">
                <a:solidFill>
                  <a:schemeClr val="dk1"/>
                </a:solidFill>
                <a:latin typeface="Times New Roman"/>
                <a:ea typeface="Times New Roman"/>
                <a:cs typeface="Times New Roman"/>
                <a:sym typeface="Times New Roman"/>
              </a:rPr>
              <a:t> represent a significant advancement in hearing technology over traditional analog hearing aids. Digital Signal Processing (DSP) enables hearing aids to process sound more precisely and offer a personalized hearing experience. DSP-based hearing aids convert sound into digital signals, apply sophisticated algorithms to enhance the sound, and then convert it back into an analog signal that is delivered to the ear. This advanced approach allows for much better sound quality, clarity, and adaptability to different listening environments.</a:t>
            </a:r>
            <a:endParaRPr sz="21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234350" y="222925"/>
            <a:ext cx="6598724" cy="483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1539375" y="75825"/>
            <a:ext cx="6157374" cy="5067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311700" y="721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latin typeface="Times New Roman"/>
                <a:ea typeface="Times New Roman"/>
                <a:cs typeface="Times New Roman"/>
                <a:sym typeface="Times New Roman"/>
              </a:rPr>
              <a:t>Working Principle of DSP in Hearing Aids</a:t>
            </a:r>
            <a:endParaRPr sz="3500">
              <a:latin typeface="Times New Roman"/>
              <a:ea typeface="Times New Roman"/>
              <a:cs typeface="Times New Roman"/>
              <a:sym typeface="Times New Roman"/>
            </a:endParaRPr>
          </a:p>
        </p:txBody>
      </p:sp>
      <p:sp>
        <p:nvSpPr>
          <p:cNvPr id="131" name="Google Shape;131;p26"/>
          <p:cNvSpPr txBox="1">
            <a:spLocks noGrp="1"/>
          </p:cNvSpPr>
          <p:nvPr>
            <p:ph type="body" idx="1"/>
          </p:nvPr>
        </p:nvSpPr>
        <p:spPr>
          <a:xfrm>
            <a:off x="311700" y="474600"/>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457200" lvl="0" indent="-304800" algn="l" rtl="0">
              <a:spcBef>
                <a:spcPts val="120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Sound Capture (Microphone)</a:t>
            </a:r>
            <a:endParaRPr sz="1200" b="1">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hearing aid’s microphone picks up sound from the surrounding environment, converting the analog sound waves into digital signals.</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Digital Signal Processing (DSP Unit)</a:t>
            </a:r>
            <a:endParaRPr sz="1200" b="1">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DSP processor inside the hearing aid analyzes and processes the digital sound signals. This process includes:</a:t>
            </a:r>
            <a:endParaRPr sz="1200">
              <a:solidFill>
                <a:schemeClr val="dk1"/>
              </a:solidFill>
              <a:latin typeface="Times New Roman"/>
              <a:ea typeface="Times New Roman"/>
              <a:cs typeface="Times New Roman"/>
              <a:sym typeface="Times New Roman"/>
            </a:endParaRPr>
          </a:p>
          <a:p>
            <a:pPr marL="1371600" lvl="2" indent="-304800" algn="l"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Filtering out noise:</a:t>
            </a:r>
            <a:r>
              <a:rPr lang="en" sz="1200">
                <a:solidFill>
                  <a:schemeClr val="dk1"/>
                </a:solidFill>
                <a:latin typeface="Times New Roman"/>
                <a:ea typeface="Times New Roman"/>
                <a:cs typeface="Times New Roman"/>
                <a:sym typeface="Times New Roman"/>
              </a:rPr>
              <a:t> DSP identifies unwanted noise and reduces it.</a:t>
            </a:r>
            <a:endParaRPr sz="1200">
              <a:solidFill>
                <a:schemeClr val="dk1"/>
              </a:solidFill>
              <a:latin typeface="Times New Roman"/>
              <a:ea typeface="Times New Roman"/>
              <a:cs typeface="Times New Roman"/>
              <a:sym typeface="Times New Roman"/>
            </a:endParaRPr>
          </a:p>
          <a:p>
            <a:pPr marL="1371600" lvl="2" indent="-304800" algn="l"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Amplifying specific frequencies:</a:t>
            </a:r>
            <a:r>
              <a:rPr lang="en" sz="1200">
                <a:solidFill>
                  <a:schemeClr val="dk1"/>
                </a:solidFill>
                <a:latin typeface="Times New Roman"/>
                <a:ea typeface="Times New Roman"/>
                <a:cs typeface="Times New Roman"/>
                <a:sym typeface="Times New Roman"/>
              </a:rPr>
              <a:t> Based on the user’s hearing loss profile, DSP selectively amplifies frequencies that the user has trouble hearing.</a:t>
            </a:r>
            <a:endParaRPr sz="1200">
              <a:solidFill>
                <a:schemeClr val="dk1"/>
              </a:solidFill>
              <a:latin typeface="Times New Roman"/>
              <a:ea typeface="Times New Roman"/>
              <a:cs typeface="Times New Roman"/>
              <a:sym typeface="Times New Roman"/>
            </a:endParaRPr>
          </a:p>
          <a:p>
            <a:pPr marL="1371600" lvl="2" indent="-304800" algn="l"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Speech enhancement:</a:t>
            </a:r>
            <a:r>
              <a:rPr lang="en" sz="1200">
                <a:solidFill>
                  <a:schemeClr val="dk1"/>
                </a:solidFill>
                <a:latin typeface="Times New Roman"/>
                <a:ea typeface="Times New Roman"/>
                <a:cs typeface="Times New Roman"/>
                <a:sym typeface="Times New Roman"/>
              </a:rPr>
              <a:t> Advanced algorithms detect speech and enhance clarity while reducing background noise.</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Signal Conversion (Amplifier and Receiver)</a:t>
            </a:r>
            <a:endParaRPr sz="1200" b="1">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Once the sound is processed, it is converted back into analog signals, amplified, and sent to the hearing aid’s speaker (receiver), which delivers the sound into the ear canal.</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Feedback Detection and Cancellation</a:t>
            </a:r>
            <a:endParaRPr sz="1200" b="1">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DSP processor continuously monitors for any feedback (whistling or squealing sounds) and cancels it out by adjusting the amplification in real-time.</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Output to Ear Canal</a:t>
            </a:r>
            <a:endParaRPr sz="1200" b="1">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processed, amplified, and feedback-free sound reaches the ear canal, providing clear, customized sound that suits the user’s specific hearing needs.</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311700" y="267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Features and Advantages of DSP-Based Hearing Aids</a:t>
            </a:r>
            <a:endParaRPr/>
          </a:p>
        </p:txBody>
      </p:sp>
      <p:sp>
        <p:nvSpPr>
          <p:cNvPr id="137" name="Google Shape;137;p27"/>
          <p:cNvSpPr txBox="1">
            <a:spLocks noGrp="1"/>
          </p:cNvSpPr>
          <p:nvPr>
            <p:ph type="body" idx="1"/>
          </p:nvPr>
        </p:nvSpPr>
        <p:spPr>
          <a:xfrm>
            <a:off x="311700" y="1288050"/>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Sound Customization and Precision</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Frequency-Specific Amplification:</a:t>
            </a:r>
            <a:r>
              <a:rPr lang="en" sz="1300">
                <a:solidFill>
                  <a:schemeClr val="dk1"/>
                </a:solidFill>
                <a:latin typeface="Times New Roman"/>
                <a:ea typeface="Times New Roman"/>
                <a:cs typeface="Times New Roman"/>
                <a:sym typeface="Times New Roman"/>
              </a:rPr>
              <a:t> DSP-based hearing aids can amplify specific frequencies that the user has difficulty hearing. For example, high-frequency sounds (like birds chirping or consonant sounds in speech) can be selectively amplified while lower frequencies are adjusted independently.</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Noise Filtering:</a:t>
            </a:r>
            <a:r>
              <a:rPr lang="en" sz="1300">
                <a:solidFill>
                  <a:schemeClr val="dk1"/>
                </a:solidFill>
                <a:latin typeface="Times New Roman"/>
                <a:ea typeface="Times New Roman"/>
                <a:cs typeface="Times New Roman"/>
                <a:sym typeface="Times New Roman"/>
              </a:rPr>
              <a:t> DSP technology can separate speech from background noise, allowing for better understanding in noisy environments. This is particularly helpful for people who struggle to follow conversations in restaurants, social gatherings, or other noisy situations.</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Automatic Adjustment to Environments</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Adaptive Sound Processing:</a:t>
            </a:r>
            <a:r>
              <a:rPr lang="en" sz="1300">
                <a:solidFill>
                  <a:schemeClr val="dk1"/>
                </a:solidFill>
                <a:latin typeface="Times New Roman"/>
                <a:ea typeface="Times New Roman"/>
                <a:cs typeface="Times New Roman"/>
                <a:sym typeface="Times New Roman"/>
              </a:rPr>
              <a:t> DSP-based hearing aids can automatically adjust to different listening environments. For example, they can enhance speech in quiet settings and reduce noise in loud environments without requiring manual input from the user.</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Multiple Listening Modes:</a:t>
            </a:r>
            <a:r>
              <a:rPr lang="en" sz="1300">
                <a:solidFill>
                  <a:schemeClr val="dk1"/>
                </a:solidFill>
                <a:latin typeface="Times New Roman"/>
                <a:ea typeface="Times New Roman"/>
                <a:cs typeface="Times New Roman"/>
                <a:sym typeface="Times New Roman"/>
              </a:rPr>
              <a:t> These hearing aids can switch between various presets for different environments (e.g., "outdoor," "crowded room," "music") and optimize sound processing accordingly.</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990"/>
              <a:buFont typeface="Arial"/>
              <a:buNone/>
            </a:pPr>
            <a:r>
              <a:rPr lang="en" sz="2420"/>
              <a:t>Key Features and Advantages of DSP-Based Hearing Aids</a:t>
            </a:r>
            <a:endParaRPr sz="2420"/>
          </a:p>
        </p:txBody>
      </p:sp>
      <p:sp>
        <p:nvSpPr>
          <p:cNvPr id="143" name="Google Shape;14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Feedback Cancellation</a:t>
            </a:r>
            <a:endParaRPr sz="1200" b="1">
              <a:solidFill>
                <a:schemeClr val="dk1"/>
              </a:solidFill>
              <a:latin typeface="Times New Roman"/>
              <a:ea typeface="Times New Roman"/>
              <a:cs typeface="Times New Roman"/>
              <a:sym typeface="Times New Roman"/>
            </a:endParaRPr>
          </a:p>
          <a:p>
            <a:pPr marL="457200" lvl="0" indent="-304800" algn="just" rtl="0">
              <a:spcBef>
                <a:spcPts val="120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Real-Time Feedback Suppression:</a:t>
            </a:r>
            <a:r>
              <a:rPr lang="en" sz="1200">
                <a:solidFill>
                  <a:schemeClr val="dk1"/>
                </a:solidFill>
                <a:latin typeface="Times New Roman"/>
                <a:ea typeface="Times New Roman"/>
                <a:cs typeface="Times New Roman"/>
                <a:sym typeface="Times New Roman"/>
              </a:rPr>
              <a:t> DSP technology can detect and eliminate feedback (the high-pitched whistling noise common in traditional hearing aids) in real time, making the hearing experience more comfortable.</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Dynamic Feedback Control:</a:t>
            </a:r>
            <a:r>
              <a:rPr lang="en" sz="1200">
                <a:solidFill>
                  <a:schemeClr val="dk1"/>
                </a:solidFill>
                <a:latin typeface="Times New Roman"/>
                <a:ea typeface="Times New Roman"/>
                <a:cs typeface="Times New Roman"/>
                <a:sym typeface="Times New Roman"/>
              </a:rPr>
              <a:t> The hearing aids can adjust for changes in feedback caused by physical objects like phones, hats, or hands near the ear.</a:t>
            </a:r>
            <a:endParaRPr sz="120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Directional Microphones and Beamforming</a:t>
            </a:r>
            <a:endParaRPr sz="1200" b="1">
              <a:solidFill>
                <a:schemeClr val="dk1"/>
              </a:solidFill>
              <a:latin typeface="Times New Roman"/>
              <a:ea typeface="Times New Roman"/>
              <a:cs typeface="Times New Roman"/>
              <a:sym typeface="Times New Roman"/>
            </a:endParaRPr>
          </a:p>
          <a:p>
            <a:pPr marL="457200" lvl="0" indent="-304800" algn="just" rtl="0">
              <a:spcBef>
                <a:spcPts val="120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Directional Sound Capture:</a:t>
            </a:r>
            <a:r>
              <a:rPr lang="en" sz="1200">
                <a:solidFill>
                  <a:schemeClr val="dk1"/>
                </a:solidFill>
                <a:latin typeface="Times New Roman"/>
                <a:ea typeface="Times New Roman"/>
                <a:cs typeface="Times New Roman"/>
                <a:sym typeface="Times New Roman"/>
              </a:rPr>
              <a:t> DSP-based hearing aids often include directional microphones that focus on sounds coming from a specific direction (e.g., someone speaking directly in front of the user) while reducing background noise from other directions.</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Char char="●"/>
            </a:pPr>
            <a:r>
              <a:rPr lang="en" sz="1200" b="1">
                <a:solidFill>
                  <a:schemeClr val="dk1"/>
                </a:solidFill>
                <a:latin typeface="Times New Roman"/>
                <a:ea typeface="Times New Roman"/>
                <a:cs typeface="Times New Roman"/>
                <a:sym typeface="Times New Roman"/>
              </a:rPr>
              <a:t>Beamforming:</a:t>
            </a:r>
            <a:r>
              <a:rPr lang="en" sz="1200">
                <a:solidFill>
                  <a:schemeClr val="dk1"/>
                </a:solidFill>
                <a:latin typeface="Times New Roman"/>
                <a:ea typeface="Times New Roman"/>
                <a:cs typeface="Times New Roman"/>
                <a:sym typeface="Times New Roman"/>
              </a:rPr>
              <a:t> This technology further enhances sound from a particular direction, helping to focus on desired sounds like speech while ignoring noise from the sides or behind the listener.</a:t>
            </a:r>
            <a:endParaRPr sz="12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0909"/>
              <a:buFont typeface="Arial"/>
              <a:buNone/>
            </a:pPr>
            <a:r>
              <a:rPr lang="en" sz="2420"/>
              <a:t>Key Features and Advantages of DSP-Based Hearing Aids</a:t>
            </a:r>
            <a:endParaRPr sz="2420"/>
          </a:p>
          <a:p>
            <a:pPr marL="0" lvl="0" indent="0" algn="l" rtl="0">
              <a:spcBef>
                <a:spcPts val="0"/>
              </a:spcBef>
              <a:spcAft>
                <a:spcPts val="0"/>
              </a:spcAft>
              <a:buNone/>
            </a:pPr>
            <a:endParaRPr/>
          </a:p>
        </p:txBody>
      </p:sp>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Advanced Noise Reduction</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Dynamic Noise Filtering:</a:t>
            </a:r>
            <a:r>
              <a:rPr lang="en" sz="1100">
                <a:solidFill>
                  <a:schemeClr val="dk1"/>
                </a:solidFill>
              </a:rPr>
              <a:t> DSP hearing aids can identify and reduce unwanted noise (e.g., wind, traffic, or machinery) while keeping the important sounds, such as speech, intact. This enhances listening comfort in challenging environments.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Background Noise Differentiation:</a:t>
            </a:r>
            <a:r>
              <a:rPr lang="en" sz="1100">
                <a:solidFill>
                  <a:schemeClr val="dk1"/>
                </a:solidFill>
              </a:rPr>
              <a:t> The hearing aid can distinguish between types of noise and adjust accordingly, providing a more balanced hearing experience.</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Data Logging and Learning</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Personalization through Machine Learning:</a:t>
            </a:r>
            <a:r>
              <a:rPr lang="en" sz="1100">
                <a:solidFill>
                  <a:schemeClr val="dk1"/>
                </a:solidFill>
              </a:rPr>
              <a:t> Some DSP-based hearing aids can learn from the user’s behavior and listening preferences over time. They can record how often certain environments or settings are used and adjust the sound accordingly to offer a more personalized experience.</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Data Logging for Audiologists:</a:t>
            </a:r>
            <a:r>
              <a:rPr lang="en" sz="1100">
                <a:solidFill>
                  <a:schemeClr val="dk1"/>
                </a:solidFill>
              </a:rPr>
              <a:t> These devices can store data about how the hearing aid is used, allowing audiologists to fine-tune the settings based on real-world usage patterns.</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0909"/>
              <a:buFont typeface="Arial"/>
              <a:buNone/>
            </a:pPr>
            <a:r>
              <a:rPr lang="en" sz="2420"/>
              <a:t>Key Features and Advantages of DSP-Based Hearing Aids</a:t>
            </a:r>
            <a:endParaRPr sz="2420"/>
          </a:p>
          <a:p>
            <a:pPr marL="0" lvl="0" indent="0" algn="l" rtl="0">
              <a:spcBef>
                <a:spcPts val="0"/>
              </a:spcBef>
              <a:spcAft>
                <a:spcPts val="0"/>
              </a:spcAft>
              <a:buNone/>
            </a:pPr>
            <a:endParaRPr/>
          </a:p>
        </p:txBody>
      </p:sp>
      <p:sp>
        <p:nvSpPr>
          <p:cNvPr id="155" name="Google Shape;15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b="1">
                <a:solidFill>
                  <a:schemeClr val="dk1"/>
                </a:solidFill>
              </a:rPr>
              <a:t>Wireless Connectivity and Smart Features</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Bluetooth Integration:</a:t>
            </a:r>
            <a:r>
              <a:rPr lang="en" sz="1100">
                <a:solidFill>
                  <a:schemeClr val="dk1"/>
                </a:solidFill>
              </a:rPr>
              <a:t> Many DSP hearing aids offer Bluetooth connectivity, allowing users to stream audio directly from smartphones, TVs, or other devices. This feature is especially useful for phone calls, music, and watching TV.</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App Control:</a:t>
            </a:r>
            <a:r>
              <a:rPr lang="en" sz="1100">
                <a:solidFill>
                  <a:schemeClr val="dk1"/>
                </a:solidFill>
              </a:rPr>
              <a:t> Users can adjust their hearing aids via smartphone apps, allowing for real-time modifications to settings like volume, sound balance, and listening modes without having to visit an audiologist.</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Rechargeable Options:</a:t>
            </a:r>
            <a:r>
              <a:rPr lang="en" sz="1100">
                <a:solidFill>
                  <a:schemeClr val="dk1"/>
                </a:solidFill>
              </a:rPr>
              <a:t> DSP hearing aids often come with rechargeable batteries, eliminating the need for constant battery changes.</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11700" y="2416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en" sz="1700" b="1"/>
              <a:t>Types of Hearing Aids</a:t>
            </a:r>
            <a:endParaRPr sz="3200"/>
          </a:p>
        </p:txBody>
      </p:sp>
      <p:sp>
        <p:nvSpPr>
          <p:cNvPr id="161" name="Google Shape;161;p31"/>
          <p:cNvSpPr txBox="1">
            <a:spLocks noGrp="1"/>
          </p:cNvSpPr>
          <p:nvPr>
            <p:ph type="body" idx="1"/>
          </p:nvPr>
        </p:nvSpPr>
        <p:spPr>
          <a:xfrm>
            <a:off x="311700" y="336125"/>
            <a:ext cx="8520600" cy="3173700"/>
          </a:xfrm>
          <a:prstGeom prst="rect">
            <a:avLst/>
          </a:prstGeom>
        </p:spPr>
        <p:txBody>
          <a:bodyPr spcFirstLastPara="1" wrap="square" lIns="91425" tIns="91425" rIns="91425" bIns="91425" anchor="t" anchorCtr="0">
            <a:noAutofit/>
          </a:bodyPr>
          <a:lstStyle/>
          <a:p>
            <a:pPr marL="0" lvl="0" indent="0" algn="just" rtl="0">
              <a:lnSpc>
                <a:spcPct val="95000"/>
              </a:lnSpc>
              <a:spcBef>
                <a:spcPts val="1400"/>
              </a:spcBef>
              <a:spcAft>
                <a:spcPts val="0"/>
              </a:spcAft>
              <a:buSzPts val="688"/>
              <a:buNone/>
            </a:pPr>
            <a:endParaRPr sz="1412" b="1">
              <a:solidFill>
                <a:schemeClr val="dk1"/>
              </a:solidFill>
            </a:endParaRPr>
          </a:p>
          <a:p>
            <a:pPr marL="0" lvl="0" indent="0" algn="just" rtl="0">
              <a:lnSpc>
                <a:spcPct val="95000"/>
              </a:lnSpc>
              <a:spcBef>
                <a:spcPts val="1200"/>
              </a:spcBef>
              <a:spcAft>
                <a:spcPts val="0"/>
              </a:spcAft>
              <a:buSzPts val="688"/>
              <a:buNone/>
            </a:pPr>
            <a:r>
              <a:rPr lang="en" sz="1287">
                <a:solidFill>
                  <a:schemeClr val="dk1"/>
                </a:solidFill>
              </a:rPr>
              <a:t>Hearing aids are categorized based on their size, placement in or on the ear, and functionality:</a:t>
            </a:r>
            <a:endParaRPr sz="1287">
              <a:solidFill>
                <a:schemeClr val="dk1"/>
              </a:solidFill>
            </a:endParaRPr>
          </a:p>
          <a:p>
            <a:pPr marL="457200" lvl="0" indent="-310356" algn="just" rtl="0">
              <a:lnSpc>
                <a:spcPct val="95000"/>
              </a:lnSpc>
              <a:spcBef>
                <a:spcPts val="1200"/>
              </a:spcBef>
              <a:spcAft>
                <a:spcPts val="0"/>
              </a:spcAft>
              <a:buClr>
                <a:schemeClr val="dk1"/>
              </a:buClr>
              <a:buSzPts val="1288"/>
              <a:buAutoNum type="arabicPeriod"/>
            </a:pPr>
            <a:r>
              <a:rPr lang="en" sz="1287" b="1">
                <a:solidFill>
                  <a:schemeClr val="dk1"/>
                </a:solidFill>
              </a:rPr>
              <a:t>Behind-the-Ear (BTE):</a:t>
            </a:r>
            <a:endParaRPr sz="1287" b="1">
              <a:solidFill>
                <a:schemeClr val="dk1"/>
              </a:solidFill>
            </a:endParaRPr>
          </a:p>
          <a:p>
            <a:pPr marL="914400" lvl="1" indent="-310356" algn="just" rtl="0">
              <a:lnSpc>
                <a:spcPct val="95000"/>
              </a:lnSpc>
              <a:spcBef>
                <a:spcPts val="0"/>
              </a:spcBef>
              <a:spcAft>
                <a:spcPts val="0"/>
              </a:spcAft>
              <a:buClr>
                <a:schemeClr val="dk1"/>
              </a:buClr>
              <a:buSzPts val="1288"/>
              <a:buChar char="○"/>
            </a:pPr>
            <a:r>
              <a:rPr lang="en" sz="1287" b="1">
                <a:solidFill>
                  <a:schemeClr val="dk1"/>
                </a:solidFill>
              </a:rPr>
              <a:t>Design:</a:t>
            </a:r>
            <a:r>
              <a:rPr lang="en" sz="1287">
                <a:solidFill>
                  <a:schemeClr val="dk1"/>
                </a:solidFill>
              </a:rPr>
              <a:t> Worn behind the ear with a tube connecting the hearing aid to an earmold or earpiece inside the ear canal.</a:t>
            </a:r>
            <a:endParaRPr sz="1287">
              <a:solidFill>
                <a:schemeClr val="dk1"/>
              </a:solidFill>
            </a:endParaRPr>
          </a:p>
          <a:p>
            <a:pPr marL="914400" lvl="1" indent="-310356" algn="just" rtl="0">
              <a:lnSpc>
                <a:spcPct val="95000"/>
              </a:lnSpc>
              <a:spcBef>
                <a:spcPts val="0"/>
              </a:spcBef>
              <a:spcAft>
                <a:spcPts val="0"/>
              </a:spcAft>
              <a:buClr>
                <a:schemeClr val="dk1"/>
              </a:buClr>
              <a:buSzPts val="1288"/>
              <a:buChar char="○"/>
            </a:pPr>
            <a:r>
              <a:rPr lang="en" sz="1287" b="1">
                <a:solidFill>
                  <a:schemeClr val="dk1"/>
                </a:solidFill>
              </a:rPr>
              <a:t>Advantages:</a:t>
            </a:r>
            <a:r>
              <a:rPr lang="en" sz="1287">
                <a:solidFill>
                  <a:schemeClr val="dk1"/>
                </a:solidFill>
              </a:rPr>
              <a:t> Suitable for all types of hearing loss, especially severe to profound hearing loss. Larger size allows for more features like stronger amplification and longer battery life.</a:t>
            </a:r>
            <a:endParaRPr sz="1287">
              <a:solidFill>
                <a:schemeClr val="dk1"/>
              </a:solidFill>
            </a:endParaRPr>
          </a:p>
          <a:p>
            <a:pPr marL="914400" lvl="1" indent="-310356" algn="just" rtl="0">
              <a:lnSpc>
                <a:spcPct val="95000"/>
              </a:lnSpc>
              <a:spcBef>
                <a:spcPts val="0"/>
              </a:spcBef>
              <a:spcAft>
                <a:spcPts val="0"/>
              </a:spcAft>
              <a:buClr>
                <a:schemeClr val="dk1"/>
              </a:buClr>
              <a:buSzPts val="1288"/>
              <a:buChar char="○"/>
            </a:pPr>
            <a:r>
              <a:rPr lang="en" sz="1287" b="1">
                <a:solidFill>
                  <a:schemeClr val="dk1"/>
                </a:solidFill>
              </a:rPr>
              <a:t>Disadvantages:</a:t>
            </a:r>
            <a:r>
              <a:rPr lang="en" sz="1287">
                <a:solidFill>
                  <a:schemeClr val="dk1"/>
                </a:solidFill>
              </a:rPr>
              <a:t> Visible, potentially bulky for some users.</a:t>
            </a:r>
            <a:endParaRPr sz="1287">
              <a:solidFill>
                <a:schemeClr val="dk1"/>
              </a:solidFill>
            </a:endParaRPr>
          </a:p>
          <a:p>
            <a:pPr marL="457200" lvl="0" indent="0" algn="just" rtl="0">
              <a:lnSpc>
                <a:spcPct val="95000"/>
              </a:lnSpc>
              <a:spcBef>
                <a:spcPts val="1200"/>
              </a:spcBef>
              <a:spcAft>
                <a:spcPts val="0"/>
              </a:spcAft>
              <a:buNone/>
            </a:pPr>
            <a:endParaRPr sz="1287">
              <a:solidFill>
                <a:schemeClr val="dk1"/>
              </a:solidFill>
            </a:endParaRPr>
          </a:p>
          <a:p>
            <a:pPr marL="0" lvl="0" indent="0" algn="just" rtl="0">
              <a:lnSpc>
                <a:spcPct val="95000"/>
              </a:lnSpc>
              <a:spcBef>
                <a:spcPts val="1200"/>
              </a:spcBef>
              <a:spcAft>
                <a:spcPts val="1200"/>
              </a:spcAft>
              <a:buSzPts val="688"/>
              <a:buNone/>
            </a:pPr>
            <a:endParaRPr sz="1725"/>
          </a:p>
        </p:txBody>
      </p:sp>
      <p:pic>
        <p:nvPicPr>
          <p:cNvPr id="162" name="Google Shape;162;p31"/>
          <p:cNvPicPr preferRelativeResize="0"/>
          <p:nvPr/>
        </p:nvPicPr>
        <p:blipFill>
          <a:blip r:embed="rId3">
            <a:alphaModFix/>
          </a:blip>
          <a:stretch>
            <a:fillRect/>
          </a:stretch>
        </p:blipFill>
        <p:spPr>
          <a:xfrm>
            <a:off x="918874" y="2571750"/>
            <a:ext cx="2154250" cy="2238200"/>
          </a:xfrm>
          <a:prstGeom prst="rect">
            <a:avLst/>
          </a:prstGeom>
          <a:noFill/>
          <a:ln>
            <a:noFill/>
          </a:ln>
        </p:spPr>
      </p:pic>
      <p:pic>
        <p:nvPicPr>
          <p:cNvPr id="163" name="Google Shape;163;p31"/>
          <p:cNvPicPr preferRelativeResize="0"/>
          <p:nvPr/>
        </p:nvPicPr>
        <p:blipFill>
          <a:blip r:embed="rId4">
            <a:alphaModFix/>
          </a:blip>
          <a:stretch>
            <a:fillRect/>
          </a:stretch>
        </p:blipFill>
        <p:spPr>
          <a:xfrm>
            <a:off x="4785225" y="2478100"/>
            <a:ext cx="3234000" cy="24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92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HEARING AID </a:t>
            </a:r>
            <a:endParaRPr/>
          </a:p>
        </p:txBody>
      </p:sp>
      <p:sp>
        <p:nvSpPr>
          <p:cNvPr id="62" name="Google Shape;62;p14"/>
          <p:cNvSpPr txBox="1">
            <a:spLocks noGrp="1"/>
          </p:cNvSpPr>
          <p:nvPr>
            <p:ph type="body" idx="1"/>
          </p:nvPr>
        </p:nvSpPr>
        <p:spPr>
          <a:xfrm>
            <a:off x="311700" y="954700"/>
            <a:ext cx="8520600" cy="381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latin typeface="Times New Roman"/>
                <a:ea typeface="Times New Roman"/>
                <a:cs typeface="Times New Roman"/>
                <a:sym typeface="Times New Roman"/>
              </a:rPr>
              <a:t>Hearing aids are small electronic devices designed to </a:t>
            </a:r>
            <a:r>
              <a:rPr lang="en" sz="1400" b="1">
                <a:latin typeface="Times New Roman"/>
                <a:ea typeface="Times New Roman"/>
                <a:cs typeface="Times New Roman"/>
                <a:sym typeface="Times New Roman"/>
              </a:rPr>
              <a:t>improve hearing by amplifying sound</a:t>
            </a:r>
            <a:r>
              <a:rPr lang="en" sz="1400">
                <a:latin typeface="Times New Roman"/>
                <a:ea typeface="Times New Roman"/>
                <a:cs typeface="Times New Roman"/>
                <a:sym typeface="Times New Roman"/>
              </a:rPr>
              <a:t>. They are typically worn in or behind the ear and help individuals with hearing loss to better perceive sounds, especially speech, by making it louder and clearer.</a:t>
            </a:r>
            <a:endParaRPr sz="1400">
              <a:latin typeface="Times New Roman"/>
              <a:ea typeface="Times New Roman"/>
              <a:cs typeface="Times New Roman"/>
              <a:sym typeface="Times New Roman"/>
            </a:endParaRPr>
          </a:p>
          <a:p>
            <a:pPr marL="0" lvl="0" indent="0" algn="just" rtl="0">
              <a:spcBef>
                <a:spcPts val="14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Principle of  Hearing Aids</a:t>
            </a:r>
            <a:endParaRPr sz="1400" b="1">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basic principle of hearing aids is </a:t>
            </a:r>
            <a:r>
              <a:rPr lang="en" sz="1400" b="1">
                <a:solidFill>
                  <a:schemeClr val="dk1"/>
                </a:solidFill>
                <a:latin typeface="Times New Roman"/>
                <a:ea typeface="Times New Roman"/>
                <a:cs typeface="Times New Roman"/>
                <a:sym typeface="Times New Roman"/>
              </a:rPr>
              <a:t>sound amplification</a:t>
            </a:r>
            <a:r>
              <a:rPr lang="en" sz="1400">
                <a:solidFill>
                  <a:schemeClr val="dk1"/>
                </a:solidFill>
                <a:latin typeface="Times New Roman"/>
                <a:ea typeface="Times New Roman"/>
                <a:cs typeface="Times New Roman"/>
                <a:sym typeface="Times New Roman"/>
              </a:rPr>
              <a:t>. They capture environmental sounds using</a:t>
            </a:r>
            <a:r>
              <a:rPr lang="en" sz="1400" b="1">
                <a:solidFill>
                  <a:schemeClr val="dk1"/>
                </a:solidFill>
                <a:latin typeface="Times New Roman"/>
                <a:ea typeface="Times New Roman"/>
                <a:cs typeface="Times New Roman"/>
                <a:sym typeface="Times New Roman"/>
              </a:rPr>
              <a:t> a microphone, process the sound by amplifying specific frequencies (based on the wearer’s hearing loss),</a:t>
            </a:r>
            <a:r>
              <a:rPr lang="en" sz="1400">
                <a:solidFill>
                  <a:schemeClr val="dk1"/>
                </a:solidFill>
                <a:latin typeface="Times New Roman"/>
                <a:ea typeface="Times New Roman"/>
                <a:cs typeface="Times New Roman"/>
                <a:sym typeface="Times New Roman"/>
              </a:rPr>
              <a:t> and then deliver the amplified sound into the ear canal through a speaker or receiver.</a:t>
            </a:r>
            <a:endParaRPr sz="140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Key Components of a Analog (or conventional)Hearing Aid:</a:t>
            </a:r>
            <a:endParaRPr sz="1400" b="1">
              <a:solidFill>
                <a:schemeClr val="dk1"/>
              </a:solidFill>
              <a:latin typeface="Times New Roman"/>
              <a:ea typeface="Times New Roman"/>
              <a:cs typeface="Times New Roman"/>
              <a:sym typeface="Times New Roman"/>
            </a:endParaRPr>
          </a:p>
          <a:p>
            <a:pPr marL="457200" lvl="0" indent="-317500" algn="just" rtl="0">
              <a:spcBef>
                <a:spcPts val="120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Microphone:</a:t>
            </a:r>
            <a:r>
              <a:rPr lang="en" sz="1400">
                <a:solidFill>
                  <a:schemeClr val="dk1"/>
                </a:solidFill>
                <a:latin typeface="Times New Roman"/>
                <a:ea typeface="Times New Roman"/>
                <a:cs typeface="Times New Roman"/>
                <a:sym typeface="Times New Roman"/>
              </a:rPr>
              <a:t> Captures sound from the environment.</a:t>
            </a:r>
            <a:endParaRPr sz="1400">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Amplifier:</a:t>
            </a:r>
            <a:r>
              <a:rPr lang="en" sz="1400">
                <a:solidFill>
                  <a:schemeClr val="dk1"/>
                </a:solidFill>
                <a:latin typeface="Times New Roman"/>
                <a:ea typeface="Times New Roman"/>
                <a:cs typeface="Times New Roman"/>
                <a:sym typeface="Times New Roman"/>
              </a:rPr>
              <a:t> Increases the strength of the sound signals.</a:t>
            </a:r>
            <a:endParaRPr sz="1400">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Receiver/Speaker:</a:t>
            </a:r>
            <a:r>
              <a:rPr lang="en" sz="1400">
                <a:solidFill>
                  <a:schemeClr val="dk1"/>
                </a:solidFill>
                <a:latin typeface="Times New Roman"/>
                <a:ea typeface="Times New Roman"/>
                <a:cs typeface="Times New Roman"/>
                <a:sym typeface="Times New Roman"/>
              </a:rPr>
              <a:t> Converts the amplified electrical signals back into sound waves and sends them into the ear.</a:t>
            </a:r>
            <a:endParaRPr sz="1400">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Battery:</a:t>
            </a:r>
            <a:r>
              <a:rPr lang="en" sz="1400">
                <a:solidFill>
                  <a:schemeClr val="dk1"/>
                </a:solidFill>
                <a:latin typeface="Times New Roman"/>
                <a:ea typeface="Times New Roman"/>
                <a:cs typeface="Times New Roman"/>
                <a:sym typeface="Times New Roman"/>
              </a:rPr>
              <a:t> Provides power to the hearing aid.</a:t>
            </a:r>
            <a:endParaRPr sz="14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190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None/>
            </a:pPr>
            <a:r>
              <a:rPr lang="en" sz="1922" b="1">
                <a:solidFill>
                  <a:srgbClr val="000000"/>
                </a:solidFill>
              </a:rPr>
              <a:t>Types of Hearing Aids</a:t>
            </a:r>
            <a:endParaRPr sz="3422">
              <a:solidFill>
                <a:srgbClr val="000000"/>
              </a:solidFill>
            </a:endParaRPr>
          </a:p>
          <a:p>
            <a:pPr marL="0" lvl="0" indent="0" algn="l" rtl="0">
              <a:spcBef>
                <a:spcPts val="400"/>
              </a:spcBef>
              <a:spcAft>
                <a:spcPts val="0"/>
              </a:spcAft>
              <a:buNone/>
            </a:pPr>
            <a:endParaRPr/>
          </a:p>
        </p:txBody>
      </p:sp>
      <p:sp>
        <p:nvSpPr>
          <p:cNvPr id="169" name="Google Shape;169;p32"/>
          <p:cNvSpPr txBox="1">
            <a:spLocks noGrp="1"/>
          </p:cNvSpPr>
          <p:nvPr>
            <p:ph type="body" idx="1"/>
          </p:nvPr>
        </p:nvSpPr>
        <p:spPr>
          <a:xfrm>
            <a:off x="311700" y="762700"/>
            <a:ext cx="8520600" cy="3416400"/>
          </a:xfrm>
          <a:prstGeom prst="rect">
            <a:avLst/>
          </a:prstGeom>
        </p:spPr>
        <p:txBody>
          <a:bodyPr spcFirstLastPara="1" wrap="square" lIns="91425" tIns="91425" rIns="91425" bIns="91425" anchor="t" anchorCtr="0">
            <a:normAutofit/>
          </a:bodyPr>
          <a:lstStyle/>
          <a:p>
            <a:pPr marL="0" lvl="0" indent="0" algn="just" rtl="0">
              <a:lnSpc>
                <a:spcPct val="95000"/>
              </a:lnSpc>
              <a:spcBef>
                <a:spcPts val="1200"/>
              </a:spcBef>
              <a:spcAft>
                <a:spcPts val="0"/>
              </a:spcAft>
              <a:buNone/>
            </a:pPr>
            <a:r>
              <a:rPr lang="en" sz="1587" b="1">
                <a:solidFill>
                  <a:schemeClr val="dk1"/>
                </a:solidFill>
                <a:latin typeface="Times New Roman"/>
                <a:ea typeface="Times New Roman"/>
                <a:cs typeface="Times New Roman"/>
                <a:sym typeface="Times New Roman"/>
              </a:rPr>
              <a:t>Receiver-in-Canal (RIC) / Receiver-in-the-Ear (RITE):</a:t>
            </a:r>
            <a:endParaRPr sz="1587" b="1">
              <a:solidFill>
                <a:schemeClr val="dk1"/>
              </a:solidFill>
              <a:latin typeface="Times New Roman"/>
              <a:ea typeface="Times New Roman"/>
              <a:cs typeface="Times New Roman"/>
              <a:sym typeface="Times New Roman"/>
            </a:endParaRPr>
          </a:p>
          <a:p>
            <a:pPr marL="914400" lvl="1" indent="-329406" algn="just" rtl="0">
              <a:lnSpc>
                <a:spcPct val="95000"/>
              </a:lnSpc>
              <a:spcBef>
                <a:spcPts val="1200"/>
              </a:spcBef>
              <a:spcAft>
                <a:spcPts val="0"/>
              </a:spcAft>
              <a:buClr>
                <a:schemeClr val="dk1"/>
              </a:buClr>
              <a:buSzPts val="1588"/>
              <a:buChar char="○"/>
            </a:pPr>
            <a:r>
              <a:rPr lang="en" sz="1587" b="1">
                <a:solidFill>
                  <a:schemeClr val="dk1"/>
                </a:solidFill>
                <a:latin typeface="Times New Roman"/>
                <a:ea typeface="Times New Roman"/>
                <a:cs typeface="Times New Roman"/>
                <a:sym typeface="Times New Roman"/>
              </a:rPr>
              <a:t>Design:</a:t>
            </a:r>
            <a:r>
              <a:rPr lang="en" sz="1587">
                <a:solidFill>
                  <a:schemeClr val="dk1"/>
                </a:solidFill>
                <a:latin typeface="Times New Roman"/>
                <a:ea typeface="Times New Roman"/>
                <a:cs typeface="Times New Roman"/>
                <a:sym typeface="Times New Roman"/>
              </a:rPr>
              <a:t> Similar to BTE, but the receiver (speaker) is placed in the ear canal, connected by a thin wire.</a:t>
            </a:r>
            <a:endParaRPr sz="1587">
              <a:solidFill>
                <a:schemeClr val="dk1"/>
              </a:solidFill>
              <a:latin typeface="Times New Roman"/>
              <a:ea typeface="Times New Roman"/>
              <a:cs typeface="Times New Roman"/>
              <a:sym typeface="Times New Roman"/>
            </a:endParaRPr>
          </a:p>
          <a:p>
            <a:pPr marL="914400" lvl="1" indent="-329406" algn="just" rtl="0">
              <a:lnSpc>
                <a:spcPct val="95000"/>
              </a:lnSpc>
              <a:spcBef>
                <a:spcPts val="0"/>
              </a:spcBef>
              <a:spcAft>
                <a:spcPts val="0"/>
              </a:spcAft>
              <a:buClr>
                <a:schemeClr val="dk1"/>
              </a:buClr>
              <a:buSzPts val="1588"/>
              <a:buChar char="○"/>
            </a:pPr>
            <a:r>
              <a:rPr lang="en" sz="1587" b="1">
                <a:solidFill>
                  <a:schemeClr val="dk1"/>
                </a:solidFill>
                <a:latin typeface="Times New Roman"/>
                <a:ea typeface="Times New Roman"/>
                <a:cs typeface="Times New Roman"/>
                <a:sym typeface="Times New Roman"/>
              </a:rPr>
              <a:t>Advantages:</a:t>
            </a:r>
            <a:r>
              <a:rPr lang="en" sz="1587">
                <a:solidFill>
                  <a:schemeClr val="dk1"/>
                </a:solidFill>
                <a:latin typeface="Times New Roman"/>
                <a:ea typeface="Times New Roman"/>
                <a:cs typeface="Times New Roman"/>
                <a:sym typeface="Times New Roman"/>
              </a:rPr>
              <a:t> Less visible than BTE, offers more natural sound quality.</a:t>
            </a:r>
            <a:endParaRPr sz="1587">
              <a:solidFill>
                <a:schemeClr val="dk1"/>
              </a:solidFill>
              <a:latin typeface="Times New Roman"/>
              <a:ea typeface="Times New Roman"/>
              <a:cs typeface="Times New Roman"/>
              <a:sym typeface="Times New Roman"/>
            </a:endParaRPr>
          </a:p>
          <a:p>
            <a:pPr marL="914400" lvl="1" indent="-329406" algn="just" rtl="0">
              <a:lnSpc>
                <a:spcPct val="95000"/>
              </a:lnSpc>
              <a:spcBef>
                <a:spcPts val="0"/>
              </a:spcBef>
              <a:spcAft>
                <a:spcPts val="0"/>
              </a:spcAft>
              <a:buClr>
                <a:schemeClr val="dk1"/>
              </a:buClr>
              <a:buSzPts val="1588"/>
              <a:buChar char="○"/>
            </a:pPr>
            <a:r>
              <a:rPr lang="en" sz="1587" b="1">
                <a:solidFill>
                  <a:schemeClr val="dk1"/>
                </a:solidFill>
                <a:latin typeface="Times New Roman"/>
                <a:ea typeface="Times New Roman"/>
                <a:cs typeface="Times New Roman"/>
                <a:sym typeface="Times New Roman"/>
              </a:rPr>
              <a:t>Disadvantages:</a:t>
            </a:r>
            <a:r>
              <a:rPr lang="en" sz="1587">
                <a:solidFill>
                  <a:schemeClr val="dk1"/>
                </a:solidFill>
                <a:latin typeface="Times New Roman"/>
                <a:ea typeface="Times New Roman"/>
                <a:cs typeface="Times New Roman"/>
                <a:sym typeface="Times New Roman"/>
              </a:rPr>
              <a:t> May not be as powerful as BTE, less suitable for profound hearing loss.</a:t>
            </a:r>
            <a:endParaRPr sz="1587">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1200"/>
              </a:spcAft>
              <a:buNone/>
            </a:pPr>
            <a:endParaRPr sz="2300">
              <a:latin typeface="Times New Roman"/>
              <a:ea typeface="Times New Roman"/>
              <a:cs typeface="Times New Roman"/>
              <a:sym typeface="Times New Roman"/>
            </a:endParaRPr>
          </a:p>
        </p:txBody>
      </p:sp>
      <p:pic>
        <p:nvPicPr>
          <p:cNvPr id="170" name="Google Shape;170;p32"/>
          <p:cNvPicPr preferRelativeResize="0"/>
          <p:nvPr/>
        </p:nvPicPr>
        <p:blipFill>
          <a:blip r:embed="rId3">
            <a:alphaModFix/>
          </a:blip>
          <a:stretch>
            <a:fillRect/>
          </a:stretch>
        </p:blipFill>
        <p:spPr>
          <a:xfrm>
            <a:off x="1014000" y="2504900"/>
            <a:ext cx="2214800" cy="2214800"/>
          </a:xfrm>
          <a:prstGeom prst="rect">
            <a:avLst/>
          </a:prstGeom>
          <a:noFill/>
          <a:ln>
            <a:noFill/>
          </a:ln>
        </p:spPr>
      </p:pic>
      <p:pic>
        <p:nvPicPr>
          <p:cNvPr id="171" name="Google Shape;171;p32"/>
          <p:cNvPicPr preferRelativeResize="0"/>
          <p:nvPr/>
        </p:nvPicPr>
        <p:blipFill>
          <a:blip r:embed="rId4">
            <a:alphaModFix/>
          </a:blip>
          <a:stretch>
            <a:fillRect/>
          </a:stretch>
        </p:blipFill>
        <p:spPr>
          <a:xfrm>
            <a:off x="3494325" y="2571750"/>
            <a:ext cx="2155349" cy="2155349"/>
          </a:xfrm>
          <a:prstGeom prst="rect">
            <a:avLst/>
          </a:prstGeom>
          <a:noFill/>
          <a:ln>
            <a:noFill/>
          </a:ln>
        </p:spPr>
      </p:pic>
      <p:pic>
        <p:nvPicPr>
          <p:cNvPr id="172" name="Google Shape;172;p32"/>
          <p:cNvPicPr preferRelativeResize="0"/>
          <p:nvPr/>
        </p:nvPicPr>
        <p:blipFill>
          <a:blip r:embed="rId5">
            <a:alphaModFix/>
          </a:blip>
          <a:stretch>
            <a:fillRect/>
          </a:stretch>
        </p:blipFill>
        <p:spPr>
          <a:xfrm>
            <a:off x="6343925" y="2510300"/>
            <a:ext cx="2278250" cy="2278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269325" y="2077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en" sz="1700" b="1"/>
              <a:t>Types of Hearing Aids</a:t>
            </a:r>
            <a:endParaRPr/>
          </a:p>
        </p:txBody>
      </p:sp>
      <p:sp>
        <p:nvSpPr>
          <p:cNvPr id="178" name="Google Shape;178;p33"/>
          <p:cNvSpPr txBox="1">
            <a:spLocks noGrp="1"/>
          </p:cNvSpPr>
          <p:nvPr>
            <p:ph type="body" idx="1"/>
          </p:nvPr>
        </p:nvSpPr>
        <p:spPr>
          <a:xfrm>
            <a:off x="210000" y="694950"/>
            <a:ext cx="8520600" cy="3416400"/>
          </a:xfrm>
          <a:prstGeom prst="rect">
            <a:avLst/>
          </a:prstGeom>
        </p:spPr>
        <p:txBody>
          <a:bodyPr spcFirstLastPara="1" wrap="square" lIns="91425" tIns="91425" rIns="91425" bIns="91425" anchor="t" anchorCtr="0">
            <a:normAutofit/>
          </a:bodyPr>
          <a:lstStyle/>
          <a:p>
            <a:pPr marL="0" lvl="0" indent="0" algn="just" rtl="0">
              <a:lnSpc>
                <a:spcPct val="95000"/>
              </a:lnSpc>
              <a:spcBef>
                <a:spcPts val="1200"/>
              </a:spcBef>
              <a:spcAft>
                <a:spcPts val="0"/>
              </a:spcAft>
              <a:buNone/>
            </a:pPr>
            <a:r>
              <a:rPr lang="en" sz="1387" b="1">
                <a:solidFill>
                  <a:schemeClr val="dk1"/>
                </a:solidFill>
              </a:rPr>
              <a:t>In-the-Ear (ITE):</a:t>
            </a:r>
            <a:endParaRPr sz="1387" b="1">
              <a:solidFill>
                <a:schemeClr val="dk1"/>
              </a:solidFill>
            </a:endParaRPr>
          </a:p>
          <a:p>
            <a:pPr marL="914400" lvl="1" indent="-316706" algn="just" rtl="0">
              <a:lnSpc>
                <a:spcPct val="95000"/>
              </a:lnSpc>
              <a:spcBef>
                <a:spcPts val="1200"/>
              </a:spcBef>
              <a:spcAft>
                <a:spcPts val="0"/>
              </a:spcAft>
              <a:buClr>
                <a:schemeClr val="dk1"/>
              </a:buClr>
              <a:buSzPts val="1388"/>
              <a:buChar char="○"/>
            </a:pPr>
            <a:r>
              <a:rPr lang="en" sz="1387" b="1">
                <a:solidFill>
                  <a:schemeClr val="dk1"/>
                </a:solidFill>
              </a:rPr>
              <a:t>Design:</a:t>
            </a:r>
            <a:r>
              <a:rPr lang="en" sz="1387">
                <a:solidFill>
                  <a:schemeClr val="dk1"/>
                </a:solidFill>
              </a:rPr>
              <a:t> Fits completely inside the outer ear. All components are contained in a custom-molded shell.</a:t>
            </a:r>
            <a:endParaRPr sz="1387">
              <a:solidFill>
                <a:schemeClr val="dk1"/>
              </a:solidFill>
            </a:endParaRPr>
          </a:p>
          <a:p>
            <a:pPr marL="914400" lvl="1" indent="-316706" algn="just" rtl="0">
              <a:lnSpc>
                <a:spcPct val="95000"/>
              </a:lnSpc>
              <a:spcBef>
                <a:spcPts val="0"/>
              </a:spcBef>
              <a:spcAft>
                <a:spcPts val="0"/>
              </a:spcAft>
              <a:buClr>
                <a:schemeClr val="dk1"/>
              </a:buClr>
              <a:buSzPts val="1388"/>
              <a:buChar char="○"/>
            </a:pPr>
            <a:r>
              <a:rPr lang="en" sz="1387" b="1">
                <a:solidFill>
                  <a:schemeClr val="dk1"/>
                </a:solidFill>
              </a:rPr>
              <a:t>Advantages:</a:t>
            </a:r>
            <a:r>
              <a:rPr lang="en" sz="1387">
                <a:solidFill>
                  <a:schemeClr val="dk1"/>
                </a:solidFill>
              </a:rPr>
              <a:t> Less visible than BTE, suitable for mild to moderate hearing loss.</a:t>
            </a:r>
            <a:endParaRPr sz="1387">
              <a:solidFill>
                <a:schemeClr val="dk1"/>
              </a:solidFill>
            </a:endParaRPr>
          </a:p>
          <a:p>
            <a:pPr marL="914400" lvl="1" indent="-316706" algn="just" rtl="0">
              <a:lnSpc>
                <a:spcPct val="95000"/>
              </a:lnSpc>
              <a:spcBef>
                <a:spcPts val="0"/>
              </a:spcBef>
              <a:spcAft>
                <a:spcPts val="0"/>
              </a:spcAft>
              <a:buClr>
                <a:schemeClr val="dk1"/>
              </a:buClr>
              <a:buSzPts val="1388"/>
              <a:buChar char="○"/>
            </a:pPr>
            <a:r>
              <a:rPr lang="en" sz="1387" b="1">
                <a:solidFill>
                  <a:schemeClr val="dk1"/>
                </a:solidFill>
              </a:rPr>
              <a:t>Disadvantages:</a:t>
            </a:r>
            <a:r>
              <a:rPr lang="en" sz="1387">
                <a:solidFill>
                  <a:schemeClr val="dk1"/>
                </a:solidFill>
              </a:rPr>
              <a:t> May be affected by earwax or moisture, limited battery life and features due to size.</a:t>
            </a:r>
            <a:endParaRPr sz="1387">
              <a:solidFill>
                <a:schemeClr val="dk1"/>
              </a:solidFill>
            </a:endParaRPr>
          </a:p>
          <a:p>
            <a:pPr marL="0" lvl="0" indent="0" algn="l" rtl="0">
              <a:spcBef>
                <a:spcPts val="1200"/>
              </a:spcBef>
              <a:spcAft>
                <a:spcPts val="1200"/>
              </a:spcAft>
              <a:buNone/>
            </a:pPr>
            <a:endParaRPr sz="2100">
              <a:latin typeface="Times New Roman"/>
              <a:ea typeface="Times New Roman"/>
              <a:cs typeface="Times New Roman"/>
              <a:sym typeface="Times New Roman"/>
            </a:endParaRPr>
          </a:p>
        </p:txBody>
      </p:sp>
      <p:pic>
        <p:nvPicPr>
          <p:cNvPr id="179" name="Google Shape;179;p33"/>
          <p:cNvPicPr preferRelativeResize="0"/>
          <p:nvPr/>
        </p:nvPicPr>
        <p:blipFill>
          <a:blip r:embed="rId3">
            <a:alphaModFix/>
          </a:blip>
          <a:stretch>
            <a:fillRect/>
          </a:stretch>
        </p:blipFill>
        <p:spPr>
          <a:xfrm>
            <a:off x="1407525" y="2369800"/>
            <a:ext cx="2525150" cy="252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210025" y="722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en" sz="1700" b="1"/>
              <a:t>Types of Hearing Aids</a:t>
            </a:r>
            <a:endParaRPr/>
          </a:p>
        </p:txBody>
      </p:sp>
      <p:sp>
        <p:nvSpPr>
          <p:cNvPr id="185" name="Google Shape;185;p34"/>
          <p:cNvSpPr txBox="1">
            <a:spLocks noGrp="1"/>
          </p:cNvSpPr>
          <p:nvPr>
            <p:ph type="body" idx="1"/>
          </p:nvPr>
        </p:nvSpPr>
        <p:spPr>
          <a:xfrm>
            <a:off x="269350" y="720300"/>
            <a:ext cx="8520600" cy="3416400"/>
          </a:xfrm>
          <a:prstGeom prst="rect">
            <a:avLst/>
          </a:prstGeom>
        </p:spPr>
        <p:txBody>
          <a:bodyPr spcFirstLastPara="1" wrap="square" lIns="91425" tIns="91425" rIns="91425" bIns="91425" anchor="t" anchorCtr="0">
            <a:normAutofit/>
          </a:bodyPr>
          <a:lstStyle/>
          <a:p>
            <a:pPr marL="457200" lvl="0" indent="-316706" algn="just" rtl="0">
              <a:lnSpc>
                <a:spcPct val="95000"/>
              </a:lnSpc>
              <a:spcBef>
                <a:spcPts val="1200"/>
              </a:spcBef>
              <a:spcAft>
                <a:spcPts val="0"/>
              </a:spcAft>
              <a:buClr>
                <a:schemeClr val="dk1"/>
              </a:buClr>
              <a:buSzPts val="1388"/>
              <a:buAutoNum type="arabicPeriod"/>
            </a:pPr>
            <a:r>
              <a:rPr lang="en" sz="1387" b="1">
                <a:solidFill>
                  <a:schemeClr val="dk1"/>
                </a:solidFill>
              </a:rPr>
              <a:t>In-the-Canal (ITC):</a:t>
            </a:r>
            <a:endParaRPr sz="1387" b="1">
              <a:solidFill>
                <a:schemeClr val="dk1"/>
              </a:solidFill>
            </a:endParaRPr>
          </a:p>
          <a:p>
            <a:pPr marL="914400" lvl="1" indent="-316706" algn="just" rtl="0">
              <a:lnSpc>
                <a:spcPct val="95000"/>
              </a:lnSpc>
              <a:spcBef>
                <a:spcPts val="0"/>
              </a:spcBef>
              <a:spcAft>
                <a:spcPts val="0"/>
              </a:spcAft>
              <a:buClr>
                <a:schemeClr val="dk1"/>
              </a:buClr>
              <a:buSzPts val="1388"/>
              <a:buChar char="○"/>
            </a:pPr>
            <a:r>
              <a:rPr lang="en" sz="1387" b="1">
                <a:solidFill>
                  <a:schemeClr val="dk1"/>
                </a:solidFill>
              </a:rPr>
              <a:t>Design:</a:t>
            </a:r>
            <a:r>
              <a:rPr lang="en" sz="1387">
                <a:solidFill>
                  <a:schemeClr val="dk1"/>
                </a:solidFill>
              </a:rPr>
              <a:t> Fits partly into the ear canal. Smaller than ITE but still visible in the outer ear.</a:t>
            </a:r>
            <a:endParaRPr sz="1387">
              <a:solidFill>
                <a:schemeClr val="dk1"/>
              </a:solidFill>
            </a:endParaRPr>
          </a:p>
          <a:p>
            <a:pPr marL="914400" lvl="1" indent="-316706" algn="just" rtl="0">
              <a:lnSpc>
                <a:spcPct val="95000"/>
              </a:lnSpc>
              <a:spcBef>
                <a:spcPts val="0"/>
              </a:spcBef>
              <a:spcAft>
                <a:spcPts val="0"/>
              </a:spcAft>
              <a:buClr>
                <a:schemeClr val="dk1"/>
              </a:buClr>
              <a:buSzPts val="1388"/>
              <a:buChar char="○"/>
            </a:pPr>
            <a:r>
              <a:rPr lang="en" sz="1387" b="1">
                <a:solidFill>
                  <a:schemeClr val="dk1"/>
                </a:solidFill>
              </a:rPr>
              <a:t>Advantages:</a:t>
            </a:r>
            <a:r>
              <a:rPr lang="en" sz="1387">
                <a:solidFill>
                  <a:schemeClr val="dk1"/>
                </a:solidFill>
              </a:rPr>
              <a:t> More discreet than ITE and BTE, suitable for mild to moderate hearing loss.</a:t>
            </a:r>
            <a:endParaRPr sz="1387">
              <a:solidFill>
                <a:schemeClr val="dk1"/>
              </a:solidFill>
            </a:endParaRPr>
          </a:p>
          <a:p>
            <a:pPr marL="914400" lvl="1" indent="-316706" algn="just" rtl="0">
              <a:lnSpc>
                <a:spcPct val="95000"/>
              </a:lnSpc>
              <a:spcBef>
                <a:spcPts val="0"/>
              </a:spcBef>
              <a:spcAft>
                <a:spcPts val="0"/>
              </a:spcAft>
              <a:buClr>
                <a:schemeClr val="dk1"/>
              </a:buClr>
              <a:buSzPts val="1388"/>
              <a:buChar char="○"/>
            </a:pPr>
            <a:r>
              <a:rPr lang="en" sz="1387" b="1">
                <a:solidFill>
                  <a:schemeClr val="dk1"/>
                </a:solidFill>
              </a:rPr>
              <a:t>Disadvantages:</a:t>
            </a:r>
            <a:r>
              <a:rPr lang="en" sz="1387">
                <a:solidFill>
                  <a:schemeClr val="dk1"/>
                </a:solidFill>
              </a:rPr>
              <a:t> Can be difficult to handle due to small size, not suitable for severe hearing loss.</a:t>
            </a:r>
            <a:endParaRPr sz="1387">
              <a:solidFill>
                <a:schemeClr val="dk1"/>
              </a:solidFill>
            </a:endParaRPr>
          </a:p>
          <a:p>
            <a:pPr marL="0" lvl="0" indent="0" algn="l" rtl="0">
              <a:spcBef>
                <a:spcPts val="1200"/>
              </a:spcBef>
              <a:spcAft>
                <a:spcPts val="0"/>
              </a:spcAft>
              <a:buNone/>
            </a:pPr>
            <a:endParaRPr sz="2100"/>
          </a:p>
          <a:p>
            <a:pPr marL="0" lvl="0" indent="0" algn="l" rtl="0">
              <a:spcBef>
                <a:spcPts val="1200"/>
              </a:spcBef>
              <a:spcAft>
                <a:spcPts val="1200"/>
              </a:spcAft>
              <a:buNone/>
            </a:pPr>
            <a:endParaRPr sz="2100"/>
          </a:p>
        </p:txBody>
      </p:sp>
      <p:pic>
        <p:nvPicPr>
          <p:cNvPr id="186" name="Google Shape;186;p34"/>
          <p:cNvPicPr preferRelativeResize="0"/>
          <p:nvPr/>
        </p:nvPicPr>
        <p:blipFill>
          <a:blip r:embed="rId3">
            <a:alphaModFix/>
          </a:blip>
          <a:stretch>
            <a:fillRect/>
          </a:stretch>
        </p:blipFill>
        <p:spPr>
          <a:xfrm>
            <a:off x="5810100" y="1742275"/>
            <a:ext cx="3112200" cy="3112200"/>
          </a:xfrm>
          <a:prstGeom prst="rect">
            <a:avLst/>
          </a:prstGeom>
          <a:noFill/>
          <a:ln>
            <a:noFill/>
          </a:ln>
        </p:spPr>
      </p:pic>
      <p:pic>
        <p:nvPicPr>
          <p:cNvPr id="187" name="Google Shape;187;p34"/>
          <p:cNvPicPr preferRelativeResize="0"/>
          <p:nvPr/>
        </p:nvPicPr>
        <p:blipFill>
          <a:blip r:embed="rId4">
            <a:alphaModFix/>
          </a:blip>
          <a:stretch>
            <a:fillRect/>
          </a:stretch>
        </p:blipFill>
        <p:spPr>
          <a:xfrm>
            <a:off x="895402" y="2276575"/>
            <a:ext cx="3393225" cy="2375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408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en" sz="1700" b="1"/>
              <a:t>Types of Hearing Aids</a:t>
            </a:r>
            <a:endParaRPr/>
          </a:p>
        </p:txBody>
      </p:sp>
      <p:sp>
        <p:nvSpPr>
          <p:cNvPr id="193" name="Google Shape;193;p35"/>
          <p:cNvSpPr txBox="1">
            <a:spLocks noGrp="1"/>
          </p:cNvSpPr>
          <p:nvPr>
            <p:ph type="body" idx="1"/>
          </p:nvPr>
        </p:nvSpPr>
        <p:spPr>
          <a:xfrm>
            <a:off x="311700" y="813525"/>
            <a:ext cx="8520600" cy="3416400"/>
          </a:xfrm>
          <a:prstGeom prst="rect">
            <a:avLst/>
          </a:prstGeom>
        </p:spPr>
        <p:txBody>
          <a:bodyPr spcFirstLastPara="1" wrap="square" lIns="91425" tIns="91425" rIns="91425" bIns="91425" anchor="t" anchorCtr="0">
            <a:normAutofit/>
          </a:bodyPr>
          <a:lstStyle/>
          <a:p>
            <a:pPr marL="457200" lvl="0" indent="-297656" algn="just" rtl="0">
              <a:lnSpc>
                <a:spcPct val="95000"/>
              </a:lnSpc>
              <a:spcBef>
                <a:spcPts val="1200"/>
              </a:spcBef>
              <a:spcAft>
                <a:spcPts val="0"/>
              </a:spcAft>
              <a:buClr>
                <a:schemeClr val="dk1"/>
              </a:buClr>
              <a:buSzPts val="1088"/>
              <a:buAutoNum type="arabicPeriod"/>
            </a:pPr>
            <a:r>
              <a:rPr lang="en" sz="1087" b="1">
                <a:solidFill>
                  <a:schemeClr val="dk1"/>
                </a:solidFill>
              </a:rPr>
              <a:t>Completely-in-Canal (CIC) and Invisible-in-Canal (IIC):</a:t>
            </a:r>
            <a:endParaRPr sz="1087" b="1">
              <a:solidFill>
                <a:schemeClr val="dk1"/>
              </a:solidFill>
            </a:endParaRPr>
          </a:p>
          <a:p>
            <a:pPr marL="914400" lvl="1" indent="-297656" algn="just" rtl="0">
              <a:lnSpc>
                <a:spcPct val="95000"/>
              </a:lnSpc>
              <a:spcBef>
                <a:spcPts val="0"/>
              </a:spcBef>
              <a:spcAft>
                <a:spcPts val="0"/>
              </a:spcAft>
              <a:buClr>
                <a:schemeClr val="dk1"/>
              </a:buClr>
              <a:buSzPts val="1088"/>
              <a:buChar char="○"/>
            </a:pPr>
            <a:r>
              <a:rPr lang="en" sz="1087" b="1">
                <a:solidFill>
                  <a:schemeClr val="dk1"/>
                </a:solidFill>
              </a:rPr>
              <a:t>Design:</a:t>
            </a:r>
            <a:r>
              <a:rPr lang="en" sz="1087">
                <a:solidFill>
                  <a:schemeClr val="dk1"/>
                </a:solidFill>
              </a:rPr>
              <a:t> Fits entirely within the ear canal (CIC) or deeper in the canal (IIC), making them nearly or completely invisible.</a:t>
            </a:r>
            <a:endParaRPr sz="1087">
              <a:solidFill>
                <a:schemeClr val="dk1"/>
              </a:solidFill>
            </a:endParaRPr>
          </a:p>
          <a:p>
            <a:pPr marL="914400" lvl="1" indent="-297656" algn="just" rtl="0">
              <a:lnSpc>
                <a:spcPct val="95000"/>
              </a:lnSpc>
              <a:spcBef>
                <a:spcPts val="0"/>
              </a:spcBef>
              <a:spcAft>
                <a:spcPts val="0"/>
              </a:spcAft>
              <a:buClr>
                <a:schemeClr val="dk1"/>
              </a:buClr>
              <a:buSzPts val="1088"/>
              <a:buChar char="○"/>
            </a:pPr>
            <a:r>
              <a:rPr lang="en" sz="1087" b="1">
                <a:solidFill>
                  <a:schemeClr val="dk1"/>
                </a:solidFill>
              </a:rPr>
              <a:t>Advantages:</a:t>
            </a:r>
            <a:r>
              <a:rPr lang="en" sz="1087">
                <a:solidFill>
                  <a:schemeClr val="dk1"/>
                </a:solidFill>
              </a:rPr>
              <a:t> Most discreet, highly cosmetic.</a:t>
            </a:r>
            <a:endParaRPr sz="1087">
              <a:solidFill>
                <a:schemeClr val="dk1"/>
              </a:solidFill>
            </a:endParaRPr>
          </a:p>
          <a:p>
            <a:pPr marL="914400" lvl="1" indent="-297656" algn="just" rtl="0">
              <a:lnSpc>
                <a:spcPct val="95000"/>
              </a:lnSpc>
              <a:spcBef>
                <a:spcPts val="0"/>
              </a:spcBef>
              <a:spcAft>
                <a:spcPts val="0"/>
              </a:spcAft>
              <a:buClr>
                <a:schemeClr val="dk1"/>
              </a:buClr>
              <a:buSzPts val="1088"/>
              <a:buChar char="○"/>
            </a:pPr>
            <a:r>
              <a:rPr lang="en" sz="1087" b="1">
                <a:solidFill>
                  <a:schemeClr val="dk1"/>
                </a:solidFill>
              </a:rPr>
              <a:t>Disadvantages:</a:t>
            </a:r>
            <a:r>
              <a:rPr lang="en" sz="1087">
                <a:solidFill>
                  <a:schemeClr val="dk1"/>
                </a:solidFill>
              </a:rPr>
              <a:t> Limited features and power due to small size, shorter battery life, susceptible to earwax buildu</a:t>
            </a:r>
            <a:endParaRPr/>
          </a:p>
          <a:p>
            <a:pPr marL="0" lvl="0" indent="0" algn="l" rtl="0">
              <a:spcBef>
                <a:spcPts val="1200"/>
              </a:spcBef>
              <a:spcAft>
                <a:spcPts val="1200"/>
              </a:spcAft>
              <a:buNone/>
            </a:pPr>
            <a:endParaRPr/>
          </a:p>
        </p:txBody>
      </p:sp>
      <p:pic>
        <p:nvPicPr>
          <p:cNvPr id="194" name="Google Shape;194;p35"/>
          <p:cNvPicPr preferRelativeResize="0"/>
          <p:nvPr/>
        </p:nvPicPr>
        <p:blipFill>
          <a:blip r:embed="rId3">
            <a:alphaModFix/>
          </a:blip>
          <a:stretch>
            <a:fillRect/>
          </a:stretch>
        </p:blipFill>
        <p:spPr>
          <a:xfrm>
            <a:off x="778625" y="1951513"/>
            <a:ext cx="4552950" cy="2714625"/>
          </a:xfrm>
          <a:prstGeom prst="rect">
            <a:avLst/>
          </a:prstGeom>
          <a:noFill/>
          <a:ln>
            <a:noFill/>
          </a:ln>
        </p:spPr>
      </p:pic>
      <p:pic>
        <p:nvPicPr>
          <p:cNvPr id="195" name="Google Shape;195;p35"/>
          <p:cNvPicPr preferRelativeResize="0"/>
          <p:nvPr/>
        </p:nvPicPr>
        <p:blipFill>
          <a:blip r:embed="rId4">
            <a:alphaModFix/>
          </a:blip>
          <a:stretch>
            <a:fillRect/>
          </a:stretch>
        </p:blipFill>
        <p:spPr>
          <a:xfrm>
            <a:off x="5460520" y="2225725"/>
            <a:ext cx="3464924" cy="262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6"/>
          <p:cNvPicPr preferRelativeResize="0"/>
          <p:nvPr/>
        </p:nvPicPr>
        <p:blipFill>
          <a:blip r:embed="rId3">
            <a:alphaModFix/>
          </a:blip>
          <a:stretch>
            <a:fillRect/>
          </a:stretch>
        </p:blipFill>
        <p:spPr>
          <a:xfrm>
            <a:off x="288700" y="149975"/>
            <a:ext cx="8566601" cy="4719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7"/>
          <p:cNvPicPr preferRelativeResize="0"/>
          <p:nvPr/>
        </p:nvPicPr>
        <p:blipFill>
          <a:blip r:embed="rId3">
            <a:alphaModFix/>
          </a:blip>
          <a:stretch>
            <a:fillRect/>
          </a:stretch>
        </p:blipFill>
        <p:spPr>
          <a:xfrm>
            <a:off x="794742" y="0"/>
            <a:ext cx="7554517"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A4EF-5F35-4B99-A2DF-B1E84FAD6A3F}"/>
              </a:ext>
            </a:extLst>
          </p:cNvPr>
          <p:cNvSpPr>
            <a:spLocks noGrp="1"/>
          </p:cNvSpPr>
          <p:nvPr>
            <p:ph type="title"/>
          </p:nvPr>
        </p:nvSpPr>
        <p:spPr/>
        <p:txBody>
          <a:bodyPr>
            <a:normAutofit fontScale="90000"/>
          </a:bodyPr>
          <a:lstStyle/>
          <a:p>
            <a:r>
              <a:rPr lang="en-US" dirty="0"/>
              <a:t>Surgical Hearing Aids</a:t>
            </a:r>
            <a:endParaRPr lang="en-AE" dirty="0"/>
          </a:p>
        </p:txBody>
      </p:sp>
      <p:sp>
        <p:nvSpPr>
          <p:cNvPr id="3" name="Text Placeholder 2">
            <a:extLst>
              <a:ext uri="{FF2B5EF4-FFF2-40B4-BE49-F238E27FC236}">
                <a16:creationId xmlns:a16="http://schemas.microsoft.com/office/drawing/2014/main" id="{DB3642B2-F9BC-4991-97E9-D6EA6812C410}"/>
              </a:ext>
            </a:extLst>
          </p:cNvPr>
          <p:cNvSpPr>
            <a:spLocks noGrp="1"/>
          </p:cNvSpPr>
          <p:nvPr>
            <p:ph type="body"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Implantable devices designed to improve hearing for individual.</a:t>
            </a:r>
            <a:endParaRPr lang="en-AE"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S</a:t>
            </a:r>
            <a:r>
              <a:rPr lang="en-AE" dirty="0">
                <a:solidFill>
                  <a:schemeClr val="tx1"/>
                </a:solidFill>
                <a:latin typeface="Times New Roman" panose="02020603050405020304" pitchFamily="18" charset="0"/>
                <a:cs typeface="Times New Roman" panose="02020603050405020304" pitchFamily="18" charset="0"/>
              </a:rPr>
              <a:t>urgical</a:t>
            </a:r>
            <a:r>
              <a:rPr lang="en-US" dirty="0">
                <a:solidFill>
                  <a:schemeClr val="tx1"/>
                </a:solidFill>
                <a:latin typeface="Times New Roman" panose="02020603050405020304" pitchFamily="18" charset="0"/>
                <a:cs typeface="Times New Roman" panose="02020603050405020304" pitchFamily="18" charset="0"/>
              </a:rPr>
              <a:t>ly</a:t>
            </a:r>
            <a:r>
              <a:rPr lang="en-AE" dirty="0">
                <a:solidFill>
                  <a:schemeClr val="tx1"/>
                </a:solidFill>
                <a:latin typeface="Times New Roman" panose="02020603050405020304" pitchFamily="18" charset="0"/>
                <a:cs typeface="Times New Roman" panose="02020603050405020304" pitchFamily="18" charset="0"/>
              </a:rPr>
              <a:t> placed </a:t>
            </a:r>
            <a:r>
              <a:rPr lang="en-US" dirty="0">
                <a:solidFill>
                  <a:schemeClr val="tx1"/>
                </a:solidFill>
                <a:latin typeface="Times New Roman" panose="02020603050405020304" pitchFamily="18" charset="0"/>
                <a:cs typeface="Times New Roman" panose="02020603050405020304" pitchFamily="18" charset="0"/>
              </a:rPr>
              <a:t>inside or near the ear</a:t>
            </a:r>
          </a:p>
          <a:p>
            <a:r>
              <a:rPr lang="en-US" b="1" dirty="0">
                <a:solidFill>
                  <a:schemeClr val="tx1"/>
                </a:solidFill>
                <a:latin typeface="Times New Roman" panose="02020603050405020304" pitchFamily="18" charset="0"/>
                <a:cs typeface="Times New Roman" panose="02020603050405020304" pitchFamily="18" charset="0"/>
              </a:rPr>
              <a:t>Candidacy: </a:t>
            </a:r>
            <a:r>
              <a:rPr lang="en-US" dirty="0">
                <a:solidFill>
                  <a:schemeClr val="tx1"/>
                </a:solidFill>
                <a:latin typeface="Times New Roman" panose="02020603050405020304" pitchFamily="18" charset="0"/>
                <a:cs typeface="Times New Roman" panose="02020603050405020304" pitchFamily="18" charset="0"/>
              </a:rPr>
              <a:t>Sensorineural hearing loss, Neuro fibromatosis2 etc.</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Types:</a:t>
            </a:r>
          </a:p>
          <a:p>
            <a:pPr lvl="1"/>
            <a:r>
              <a:rPr lang="en-AE" dirty="0">
                <a:solidFill>
                  <a:schemeClr val="tx1"/>
                </a:solidFill>
                <a:latin typeface="Times New Roman" panose="02020603050405020304" pitchFamily="18" charset="0"/>
                <a:cs typeface="Times New Roman" panose="02020603050405020304" pitchFamily="18" charset="0"/>
              </a:rPr>
              <a:t>Cochlear Implants</a:t>
            </a:r>
          </a:p>
          <a:p>
            <a:pPr lvl="1"/>
            <a:r>
              <a:rPr lang="en-AE" dirty="0">
                <a:solidFill>
                  <a:schemeClr val="tx1"/>
                </a:solidFill>
                <a:latin typeface="Times New Roman" panose="02020603050405020304" pitchFamily="18" charset="0"/>
                <a:cs typeface="Times New Roman" panose="02020603050405020304" pitchFamily="18" charset="0"/>
              </a:rPr>
              <a:t>Bone-Anchored Hearing Aids (BAHA) or Bone Conduction Implants</a:t>
            </a:r>
          </a:p>
          <a:p>
            <a:pPr lvl="1"/>
            <a:r>
              <a:rPr lang="en-AE" dirty="0">
                <a:solidFill>
                  <a:schemeClr val="tx1"/>
                </a:solidFill>
                <a:latin typeface="Times New Roman" panose="02020603050405020304" pitchFamily="18" charset="0"/>
                <a:cs typeface="Times New Roman" panose="02020603050405020304" pitchFamily="18" charset="0"/>
              </a:rPr>
              <a:t>Middle Ear Implants (MEI)</a:t>
            </a:r>
          </a:p>
          <a:p>
            <a:pPr lvl="1"/>
            <a:r>
              <a:rPr lang="en-AE" dirty="0">
                <a:solidFill>
                  <a:schemeClr val="tx1"/>
                </a:solidFill>
                <a:latin typeface="Times New Roman" panose="02020603050405020304" pitchFamily="18" charset="0"/>
                <a:cs typeface="Times New Roman" panose="02020603050405020304" pitchFamily="18" charset="0"/>
              </a:rPr>
              <a:t>Auditory Brainstem Implants (ABI)</a:t>
            </a:r>
          </a:p>
          <a:p>
            <a:pPr lvl="1"/>
            <a:endParaRPr lang="en-US" dirty="0">
              <a:solidFill>
                <a:schemeClr val="tx1"/>
              </a:solidFill>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235203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33C9-FEC0-4595-BE3D-6CB4DE127225}"/>
              </a:ext>
            </a:extLst>
          </p:cNvPr>
          <p:cNvSpPr>
            <a:spLocks noGrp="1"/>
          </p:cNvSpPr>
          <p:nvPr>
            <p:ph type="title"/>
          </p:nvPr>
        </p:nvSpPr>
        <p:spPr/>
        <p:txBody>
          <a:bodyPr>
            <a:normAutofit fontScale="90000"/>
          </a:bodyPr>
          <a:lstStyle/>
          <a:p>
            <a:r>
              <a:rPr lang="en-AE" dirty="0"/>
              <a:t>Cochlear Implants (CI)</a:t>
            </a:r>
          </a:p>
        </p:txBody>
      </p:sp>
      <p:sp>
        <p:nvSpPr>
          <p:cNvPr id="3" name="Text Placeholder 2">
            <a:extLst>
              <a:ext uri="{FF2B5EF4-FFF2-40B4-BE49-F238E27FC236}">
                <a16:creationId xmlns:a16="http://schemas.microsoft.com/office/drawing/2014/main" id="{6BF78485-E4CB-477B-AFBC-8C21D18282B3}"/>
              </a:ext>
            </a:extLst>
          </p:cNvPr>
          <p:cNvSpPr>
            <a:spLocks noGrp="1"/>
          </p:cNvSpPr>
          <p:nvPr>
            <p:ph type="body" idx="1"/>
          </p:nvPr>
        </p:nvSpPr>
        <p:spPr/>
        <p:txBody>
          <a:bodyPr>
            <a:normAutofit/>
          </a:bodyPr>
          <a:lstStyle/>
          <a:p>
            <a:pPr marL="114300" indent="0">
              <a:buNone/>
            </a:pPr>
            <a:r>
              <a:rPr lang="en-AE" dirty="0">
                <a:solidFill>
                  <a:schemeClr val="tx1"/>
                </a:solidFill>
                <a:latin typeface="Times New Roman" panose="02020603050405020304" pitchFamily="18" charset="0"/>
                <a:cs typeface="Times New Roman" panose="02020603050405020304" pitchFamily="18" charset="0"/>
              </a:rPr>
              <a:t>Purpose:</a:t>
            </a:r>
          </a:p>
          <a:p>
            <a:pPr marL="114300" indent="0" algn="just">
              <a:buNone/>
            </a:pPr>
            <a:r>
              <a:rPr lang="en-AE" sz="1600" dirty="0">
                <a:solidFill>
                  <a:schemeClr val="tx1"/>
                </a:solidFill>
                <a:latin typeface="Times New Roman" panose="02020603050405020304" pitchFamily="18" charset="0"/>
                <a:cs typeface="Times New Roman" panose="02020603050405020304" pitchFamily="18" charset="0"/>
              </a:rPr>
              <a:t>Cochlear implants are designed for individuals with severe to profound sensorineural hearing loss, meaning their inner ear (cochlea) is too damaged to process sound properly. Unlike traditional hearing aids, which amplify sound, cochlear implants bypass damaged hair cells in the cochlea and directly stimulate the auditory nerve.</a:t>
            </a:r>
          </a:p>
          <a:p>
            <a:pPr marL="114300" indent="0" algn="just">
              <a:buNone/>
            </a:pPr>
            <a:endParaRPr lang="en-AE" sz="1400" dirty="0">
              <a:solidFill>
                <a:schemeClr val="tx1"/>
              </a:solidFill>
              <a:latin typeface="Times New Roman" panose="02020603050405020304" pitchFamily="18" charset="0"/>
              <a:cs typeface="Times New Roman" panose="02020603050405020304" pitchFamily="18" charset="0"/>
            </a:endParaRPr>
          </a:p>
          <a:p>
            <a:pPr marL="114300" indent="0">
              <a:buNone/>
            </a:pPr>
            <a:r>
              <a:rPr lang="en-AE" sz="1600" dirty="0">
                <a:solidFill>
                  <a:schemeClr val="tx1"/>
                </a:solidFill>
                <a:latin typeface="Times New Roman" panose="02020603050405020304" pitchFamily="18" charset="0"/>
                <a:cs typeface="Times New Roman" panose="02020603050405020304" pitchFamily="18" charset="0"/>
              </a:rPr>
              <a:t>Who Can Benefit?</a:t>
            </a:r>
          </a:p>
          <a:p>
            <a:r>
              <a:rPr lang="en-AE" sz="1600" dirty="0">
                <a:solidFill>
                  <a:schemeClr val="tx1"/>
                </a:solidFill>
                <a:latin typeface="Times New Roman" panose="02020603050405020304" pitchFamily="18" charset="0"/>
                <a:cs typeface="Times New Roman" panose="02020603050405020304" pitchFamily="18" charset="0"/>
              </a:rPr>
              <a:t>Individuals with severe to profound sensorineural hearing loss in one or both ears.</a:t>
            </a:r>
          </a:p>
          <a:p>
            <a:r>
              <a:rPr lang="en-AE" sz="1600" dirty="0">
                <a:solidFill>
                  <a:schemeClr val="tx1"/>
                </a:solidFill>
                <a:latin typeface="Times New Roman" panose="02020603050405020304" pitchFamily="18" charset="0"/>
                <a:cs typeface="Times New Roman" panose="02020603050405020304" pitchFamily="18" charset="0"/>
              </a:rPr>
              <a:t>People who do not benefit from traditional hearing aids. </a:t>
            </a:r>
          </a:p>
          <a:p>
            <a:r>
              <a:rPr lang="en-AE" sz="1600" dirty="0">
                <a:solidFill>
                  <a:schemeClr val="tx1"/>
                </a:solidFill>
                <a:latin typeface="Times New Roman" panose="02020603050405020304" pitchFamily="18" charset="0"/>
                <a:cs typeface="Times New Roman" panose="02020603050405020304" pitchFamily="18" charset="0"/>
              </a:rPr>
              <a:t>Children as young as 12 months old can receive a cochlear implant.</a:t>
            </a:r>
          </a:p>
          <a:p>
            <a:pPr marL="114300" indent="0" algn="just">
              <a:buNone/>
            </a:pPr>
            <a:endParaRPr lang="en-AE"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61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D7E6-DB3D-4D2E-92F4-C7EF98E0A02A}"/>
              </a:ext>
            </a:extLst>
          </p:cNvPr>
          <p:cNvSpPr>
            <a:spLocks noGrp="1"/>
          </p:cNvSpPr>
          <p:nvPr>
            <p:ph type="title"/>
          </p:nvPr>
        </p:nvSpPr>
        <p:spPr/>
        <p:txBody>
          <a:bodyPr>
            <a:normAutofit fontScale="90000"/>
          </a:bodyPr>
          <a:lstStyle/>
          <a:p>
            <a:r>
              <a:rPr lang="en-AE" dirty="0"/>
              <a:t>Cochlear Implants (CI)</a:t>
            </a:r>
          </a:p>
        </p:txBody>
      </p:sp>
      <p:sp>
        <p:nvSpPr>
          <p:cNvPr id="3" name="Text Placeholder 2">
            <a:extLst>
              <a:ext uri="{FF2B5EF4-FFF2-40B4-BE49-F238E27FC236}">
                <a16:creationId xmlns:a16="http://schemas.microsoft.com/office/drawing/2014/main" id="{4B077C29-722E-47D6-865E-06146D71A178}"/>
              </a:ext>
            </a:extLst>
          </p:cNvPr>
          <p:cNvSpPr>
            <a:spLocks noGrp="1"/>
          </p:cNvSpPr>
          <p:nvPr>
            <p:ph type="body" idx="1"/>
          </p:nvPr>
        </p:nvSpPr>
        <p:spPr>
          <a:xfrm>
            <a:off x="311700" y="1874610"/>
            <a:ext cx="8520600" cy="2577694"/>
          </a:xfrm>
        </p:spPr>
        <p:txBody>
          <a:bodyPr/>
          <a:lstStyle/>
          <a:p>
            <a:endParaRPr lang="en-AE" dirty="0"/>
          </a:p>
        </p:txBody>
      </p:sp>
      <p:pic>
        <p:nvPicPr>
          <p:cNvPr id="1026" name="Picture 2" descr="Cochlear Implants: Types &amp; How They Work">
            <a:extLst>
              <a:ext uri="{FF2B5EF4-FFF2-40B4-BE49-F238E27FC236}">
                <a16:creationId xmlns:a16="http://schemas.microsoft.com/office/drawing/2014/main" id="{A15B0642-0173-43B9-8081-047AFC040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488" y="1087200"/>
            <a:ext cx="3375025" cy="388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82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1569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1800" b="1"/>
              <a:t>Working Principle of Analog Hearing Aids</a:t>
            </a:r>
            <a:endParaRPr sz="3300"/>
          </a:p>
        </p:txBody>
      </p:sp>
      <p:sp>
        <p:nvSpPr>
          <p:cNvPr id="73" name="Google Shape;73;p16"/>
          <p:cNvSpPr txBox="1">
            <a:spLocks noGrp="1"/>
          </p:cNvSpPr>
          <p:nvPr>
            <p:ph type="body" idx="1"/>
          </p:nvPr>
        </p:nvSpPr>
        <p:spPr>
          <a:xfrm>
            <a:off x="311700" y="474600"/>
            <a:ext cx="8520600" cy="3416400"/>
          </a:xfrm>
          <a:prstGeom prst="rect">
            <a:avLst/>
          </a:prstGeom>
        </p:spPr>
        <p:txBody>
          <a:bodyPr spcFirstLastPara="1" wrap="square" lIns="91425" tIns="91425" rIns="91425" bIns="91425" anchor="t" anchorCtr="0">
            <a:noAutofit/>
          </a:bodyPr>
          <a:lstStyle/>
          <a:p>
            <a:pPr marL="0" lvl="0" indent="0" algn="just" rtl="0">
              <a:lnSpc>
                <a:spcPct val="105000"/>
              </a:lnSpc>
              <a:spcBef>
                <a:spcPts val="1400"/>
              </a:spcBef>
              <a:spcAft>
                <a:spcPts val="0"/>
              </a:spcAft>
              <a:buClr>
                <a:schemeClr val="dk1"/>
              </a:buClr>
              <a:buSzPts val="852"/>
              <a:buFont typeface="Arial"/>
              <a:buNone/>
            </a:pPr>
            <a:endParaRPr sz="1307" b="1">
              <a:solidFill>
                <a:schemeClr val="dk1"/>
              </a:solidFill>
            </a:endParaRPr>
          </a:p>
          <a:p>
            <a:pPr marL="457200" lvl="0" indent="-301783" algn="just" rtl="0">
              <a:lnSpc>
                <a:spcPct val="105000"/>
              </a:lnSpc>
              <a:spcBef>
                <a:spcPts val="1200"/>
              </a:spcBef>
              <a:spcAft>
                <a:spcPts val="0"/>
              </a:spcAft>
              <a:buClr>
                <a:schemeClr val="dk1"/>
              </a:buClr>
              <a:buSzPts val="1153"/>
              <a:buAutoNum type="arabicPeriod"/>
            </a:pPr>
            <a:r>
              <a:rPr lang="en" sz="1152" b="1">
                <a:solidFill>
                  <a:schemeClr val="dk1"/>
                </a:solidFill>
              </a:rPr>
              <a:t>Sound Capture (Microphone)</a:t>
            </a:r>
            <a:endParaRPr sz="1152" b="1">
              <a:solidFill>
                <a:schemeClr val="dk1"/>
              </a:solidFill>
            </a:endParaRPr>
          </a:p>
          <a:p>
            <a:pPr marL="914400" lvl="1" indent="-301783" algn="just" rtl="0">
              <a:lnSpc>
                <a:spcPct val="105000"/>
              </a:lnSpc>
              <a:spcBef>
                <a:spcPts val="0"/>
              </a:spcBef>
              <a:spcAft>
                <a:spcPts val="0"/>
              </a:spcAft>
              <a:buClr>
                <a:schemeClr val="dk1"/>
              </a:buClr>
              <a:buSzPts val="1153"/>
              <a:buChar char="○"/>
            </a:pPr>
            <a:r>
              <a:rPr lang="en" sz="1152">
                <a:solidFill>
                  <a:schemeClr val="dk1"/>
                </a:solidFill>
              </a:rPr>
              <a:t>The process begins with the </a:t>
            </a:r>
            <a:r>
              <a:rPr lang="en" sz="1152" b="1">
                <a:solidFill>
                  <a:schemeClr val="dk1"/>
                </a:solidFill>
              </a:rPr>
              <a:t>microphone</a:t>
            </a:r>
            <a:r>
              <a:rPr lang="en" sz="1152">
                <a:solidFill>
                  <a:schemeClr val="dk1"/>
                </a:solidFill>
              </a:rPr>
              <a:t> picking up the sound waves from the surrounding environment. These sound waves, which consist of both speech and background noise, are converted into electrical signals by the microphone.</a:t>
            </a:r>
            <a:endParaRPr sz="1152">
              <a:solidFill>
                <a:schemeClr val="dk1"/>
              </a:solidFill>
            </a:endParaRPr>
          </a:p>
          <a:p>
            <a:pPr marL="457200" lvl="0" indent="-301783" algn="just" rtl="0">
              <a:lnSpc>
                <a:spcPct val="105000"/>
              </a:lnSpc>
              <a:spcBef>
                <a:spcPts val="0"/>
              </a:spcBef>
              <a:spcAft>
                <a:spcPts val="0"/>
              </a:spcAft>
              <a:buClr>
                <a:schemeClr val="dk1"/>
              </a:buClr>
              <a:buSzPts val="1153"/>
              <a:buAutoNum type="arabicPeriod"/>
            </a:pPr>
            <a:r>
              <a:rPr lang="en" sz="1152" b="1">
                <a:solidFill>
                  <a:schemeClr val="dk1"/>
                </a:solidFill>
              </a:rPr>
              <a:t>Amplification (Amplifier)</a:t>
            </a:r>
            <a:endParaRPr sz="1152" b="1">
              <a:solidFill>
                <a:schemeClr val="dk1"/>
              </a:solidFill>
            </a:endParaRPr>
          </a:p>
          <a:p>
            <a:pPr marL="914400" lvl="1" indent="-301783" algn="just" rtl="0">
              <a:lnSpc>
                <a:spcPct val="105000"/>
              </a:lnSpc>
              <a:spcBef>
                <a:spcPts val="0"/>
              </a:spcBef>
              <a:spcAft>
                <a:spcPts val="0"/>
              </a:spcAft>
              <a:buClr>
                <a:schemeClr val="dk1"/>
              </a:buClr>
              <a:buSzPts val="1153"/>
              <a:buChar char="○"/>
            </a:pPr>
            <a:r>
              <a:rPr lang="en" sz="1152">
                <a:solidFill>
                  <a:schemeClr val="dk1"/>
                </a:solidFill>
              </a:rPr>
              <a:t>The electrical signals are sent to the </a:t>
            </a:r>
            <a:r>
              <a:rPr lang="en" sz="1152" b="1">
                <a:solidFill>
                  <a:schemeClr val="dk1"/>
                </a:solidFill>
              </a:rPr>
              <a:t>amplifier</a:t>
            </a:r>
            <a:r>
              <a:rPr lang="en" sz="1152">
                <a:solidFill>
                  <a:schemeClr val="dk1"/>
                </a:solidFill>
              </a:rPr>
              <a:t>, which increases the strength of the signals. In analog hearing aids, all the captured sounds (both desired sounds like speech and undesired sounds like background noise) are amplified equally. There is no filtering or separation of different types of sounds.</a:t>
            </a:r>
            <a:endParaRPr sz="1152">
              <a:solidFill>
                <a:schemeClr val="dk1"/>
              </a:solidFill>
            </a:endParaRPr>
          </a:p>
          <a:p>
            <a:pPr marL="914400" lvl="1" indent="-301783" algn="just" rtl="0">
              <a:lnSpc>
                <a:spcPct val="105000"/>
              </a:lnSpc>
              <a:spcBef>
                <a:spcPts val="0"/>
              </a:spcBef>
              <a:spcAft>
                <a:spcPts val="0"/>
              </a:spcAft>
              <a:buClr>
                <a:schemeClr val="dk1"/>
              </a:buClr>
              <a:buSzPts val="1153"/>
              <a:buChar char="○"/>
            </a:pPr>
            <a:r>
              <a:rPr lang="en" sz="1152">
                <a:solidFill>
                  <a:schemeClr val="dk1"/>
                </a:solidFill>
              </a:rPr>
              <a:t>The degree of amplification is set manually by the audiologist or user, typically through a volume control.</a:t>
            </a:r>
            <a:endParaRPr sz="1152">
              <a:solidFill>
                <a:schemeClr val="dk1"/>
              </a:solidFill>
            </a:endParaRPr>
          </a:p>
          <a:p>
            <a:pPr marL="0" lvl="0" indent="0" algn="just" rtl="0">
              <a:lnSpc>
                <a:spcPct val="105000"/>
              </a:lnSpc>
              <a:spcBef>
                <a:spcPts val="1200"/>
              </a:spcBef>
              <a:spcAft>
                <a:spcPts val="0"/>
              </a:spcAft>
              <a:buSzPts val="852"/>
              <a:buNone/>
            </a:pPr>
            <a:r>
              <a:rPr lang="en" sz="1152" b="1">
                <a:solidFill>
                  <a:schemeClr val="dk1"/>
                </a:solidFill>
              </a:rPr>
              <a:t>Conversion Back to Sound (Receiver/Speaker)</a:t>
            </a:r>
            <a:endParaRPr sz="1152" b="1">
              <a:solidFill>
                <a:schemeClr val="dk1"/>
              </a:solidFill>
            </a:endParaRPr>
          </a:p>
          <a:p>
            <a:pPr marL="457200" lvl="0" indent="-301783" algn="just" rtl="0">
              <a:lnSpc>
                <a:spcPct val="105000"/>
              </a:lnSpc>
              <a:spcBef>
                <a:spcPts val="1200"/>
              </a:spcBef>
              <a:spcAft>
                <a:spcPts val="0"/>
              </a:spcAft>
              <a:buClr>
                <a:schemeClr val="dk1"/>
              </a:buClr>
              <a:buSzPts val="1153"/>
              <a:buChar char="●"/>
            </a:pPr>
            <a:r>
              <a:rPr lang="en" sz="1152">
                <a:solidFill>
                  <a:schemeClr val="dk1"/>
                </a:solidFill>
              </a:rPr>
              <a:t>After amplification, the electrical signals are converted back into sound waves by the </a:t>
            </a:r>
            <a:r>
              <a:rPr lang="en" sz="1152" b="1">
                <a:solidFill>
                  <a:schemeClr val="dk1"/>
                </a:solidFill>
              </a:rPr>
              <a:t>receiver</a:t>
            </a:r>
            <a:r>
              <a:rPr lang="en" sz="1152">
                <a:solidFill>
                  <a:schemeClr val="dk1"/>
                </a:solidFill>
              </a:rPr>
              <a:t> (also called the speaker). These sound waves are then delivered into the ear canal for the user to hear.</a:t>
            </a:r>
            <a:endParaRPr sz="1152">
              <a:solidFill>
                <a:schemeClr val="dk1"/>
              </a:solidFill>
            </a:endParaRPr>
          </a:p>
          <a:p>
            <a:pPr marL="457200" lvl="0" indent="-301783" algn="just" rtl="0">
              <a:lnSpc>
                <a:spcPct val="105000"/>
              </a:lnSpc>
              <a:spcBef>
                <a:spcPts val="0"/>
              </a:spcBef>
              <a:spcAft>
                <a:spcPts val="0"/>
              </a:spcAft>
              <a:buClr>
                <a:schemeClr val="dk1"/>
              </a:buClr>
              <a:buSzPts val="1153"/>
              <a:buChar char="●"/>
            </a:pPr>
            <a:r>
              <a:rPr lang="en" sz="1152">
                <a:solidFill>
                  <a:schemeClr val="dk1"/>
                </a:solidFill>
              </a:rPr>
              <a:t>Since analog hearing aids amplify all sounds equally, both speech and environmental noise are made louder. This can sometimes make it difficult for users to distinguish between important sounds (like speech) and unwanted noise (like wind or background chatter).</a:t>
            </a:r>
            <a:endParaRPr sz="1152">
              <a:solidFill>
                <a:schemeClr val="dk1"/>
              </a:solidFill>
            </a:endParaRPr>
          </a:p>
          <a:p>
            <a:pPr marL="0" lvl="0" indent="0" algn="just" rtl="0">
              <a:lnSpc>
                <a:spcPct val="105000"/>
              </a:lnSpc>
              <a:spcBef>
                <a:spcPts val="1200"/>
              </a:spcBef>
              <a:spcAft>
                <a:spcPts val="0"/>
              </a:spcAft>
              <a:buSzPts val="852"/>
              <a:buNone/>
            </a:pPr>
            <a:r>
              <a:rPr lang="en" sz="1152" b="1">
                <a:solidFill>
                  <a:schemeClr val="dk1"/>
                </a:solidFill>
              </a:rPr>
              <a:t>Output to Ear Canal</a:t>
            </a:r>
            <a:endParaRPr sz="1152" b="1">
              <a:solidFill>
                <a:schemeClr val="dk1"/>
              </a:solidFill>
            </a:endParaRPr>
          </a:p>
          <a:p>
            <a:pPr marL="457200" lvl="0" indent="-301783" algn="just" rtl="0">
              <a:lnSpc>
                <a:spcPct val="105000"/>
              </a:lnSpc>
              <a:spcBef>
                <a:spcPts val="1200"/>
              </a:spcBef>
              <a:spcAft>
                <a:spcPts val="0"/>
              </a:spcAft>
              <a:buClr>
                <a:schemeClr val="dk1"/>
              </a:buClr>
              <a:buSzPts val="1153"/>
              <a:buChar char="●"/>
            </a:pPr>
            <a:r>
              <a:rPr lang="en" sz="1152">
                <a:solidFill>
                  <a:schemeClr val="dk1"/>
                </a:solidFill>
              </a:rPr>
              <a:t>The amplified sound enters the ear canal, where it is received by the user’s ear, helping them hear sounds that would otherwise be too soft to detect.</a:t>
            </a:r>
            <a:endParaRPr sz="1152">
              <a:solidFill>
                <a:schemeClr val="dk1"/>
              </a:solidFill>
            </a:endParaRPr>
          </a:p>
          <a:p>
            <a:pPr marL="0" lvl="0" indent="0" algn="just" rtl="0">
              <a:lnSpc>
                <a:spcPct val="105000"/>
              </a:lnSpc>
              <a:spcBef>
                <a:spcPts val="1200"/>
              </a:spcBef>
              <a:spcAft>
                <a:spcPts val="1200"/>
              </a:spcAft>
              <a:buSzPts val="852"/>
              <a:buNone/>
            </a:pPr>
            <a:endParaRPr sz="169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234325" y="158300"/>
            <a:ext cx="7016750" cy="4985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309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t>Drawback in Conventional Hearing Aids </a:t>
            </a:r>
            <a:endParaRPr sz="2320"/>
          </a:p>
        </p:txBody>
      </p:sp>
      <p:sp>
        <p:nvSpPr>
          <p:cNvPr id="84" name="Google Shape;84;p1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chemeClr val="dk1"/>
                </a:solidFill>
                <a:latin typeface="Times New Roman"/>
                <a:ea typeface="Times New Roman"/>
                <a:cs typeface="Times New Roman"/>
                <a:sym typeface="Times New Roman"/>
              </a:rPr>
              <a:t>Conventional hearing aids, while effective for many, have several limitations that can affect their performance and user experience. These drawbacks primarily stem from older technology, lack of customization, and difficulties in specific listening environments.</a:t>
            </a:r>
            <a:endParaRPr sz="1500">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1. Lack of Customization</a:t>
            </a:r>
            <a:endParaRPr sz="15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Conventional hearing aids often amplify all sounds equally, without focusing on specific frequencies or filtering out noise. This can lead to:</a:t>
            </a:r>
            <a:endParaRPr sz="1500">
              <a:solidFill>
                <a:schemeClr val="dk1"/>
              </a:solidFill>
              <a:latin typeface="Times New Roman"/>
              <a:ea typeface="Times New Roman"/>
              <a:cs typeface="Times New Roman"/>
              <a:sym typeface="Times New Roman"/>
            </a:endParaRPr>
          </a:p>
          <a:p>
            <a:pPr marL="457200" lvl="0" indent="-323850" algn="l" rtl="0">
              <a:spcBef>
                <a:spcPts val="1200"/>
              </a:spcBef>
              <a:spcAft>
                <a:spcPts val="0"/>
              </a:spcAft>
              <a:buClr>
                <a:schemeClr val="dk1"/>
              </a:buClr>
              <a:buSzPts val="1500"/>
              <a:buChar char="●"/>
            </a:pPr>
            <a:r>
              <a:rPr lang="en" sz="1500" b="1">
                <a:solidFill>
                  <a:schemeClr val="dk1"/>
                </a:solidFill>
                <a:latin typeface="Times New Roman"/>
                <a:ea typeface="Times New Roman"/>
                <a:cs typeface="Times New Roman"/>
                <a:sym typeface="Times New Roman"/>
              </a:rPr>
              <a:t>Amplification of Unwanted Noise:</a:t>
            </a:r>
            <a:r>
              <a:rPr lang="en" sz="1500">
                <a:solidFill>
                  <a:schemeClr val="dk1"/>
                </a:solidFill>
                <a:latin typeface="Times New Roman"/>
                <a:ea typeface="Times New Roman"/>
                <a:cs typeface="Times New Roman"/>
                <a:sym typeface="Times New Roman"/>
              </a:rPr>
              <a:t> Environmental noises, such as background chatter, traffic, or wind, are amplified along with speech, making it difficult for users to focus on important sounds.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Char char="●"/>
            </a:pPr>
            <a:r>
              <a:rPr lang="en" sz="1500" b="1">
                <a:solidFill>
                  <a:schemeClr val="dk1"/>
                </a:solidFill>
                <a:latin typeface="Times New Roman"/>
                <a:ea typeface="Times New Roman"/>
                <a:cs typeface="Times New Roman"/>
                <a:sym typeface="Times New Roman"/>
              </a:rPr>
              <a:t>Inability to Adjust to Different Listening Environments:</a:t>
            </a:r>
            <a:r>
              <a:rPr lang="en" sz="1500">
                <a:solidFill>
                  <a:schemeClr val="dk1"/>
                </a:solidFill>
                <a:latin typeface="Times New Roman"/>
                <a:ea typeface="Times New Roman"/>
                <a:cs typeface="Times New Roman"/>
                <a:sym typeface="Times New Roman"/>
              </a:rPr>
              <a:t> Conventional hearing aids cannot automatically adapt to various sound environments (e.g., quiet rooms vs. noisy restaurants), leading to an inconsistent listening experience.</a:t>
            </a:r>
            <a:endParaRPr sz="15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243900" y="1315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2672"/>
              <a:buFont typeface="Arial"/>
              <a:buNone/>
            </a:pPr>
            <a:r>
              <a:rPr lang="en" sz="2320"/>
              <a:t>Drawback in Conventional Hearing Aids </a:t>
            </a:r>
            <a:endParaRPr sz="2320"/>
          </a:p>
          <a:p>
            <a:pPr marL="0" lvl="0" indent="0" algn="l" rtl="0">
              <a:spcBef>
                <a:spcPts val="0"/>
              </a:spcBef>
              <a:spcAft>
                <a:spcPts val="0"/>
              </a:spcAft>
              <a:buNone/>
            </a:pPr>
            <a:endParaRPr/>
          </a:p>
        </p:txBody>
      </p:sp>
      <p:sp>
        <p:nvSpPr>
          <p:cNvPr id="90" name="Google Shape;90;p19"/>
          <p:cNvSpPr txBox="1">
            <a:spLocks noGrp="1"/>
          </p:cNvSpPr>
          <p:nvPr>
            <p:ph type="body" idx="1"/>
          </p:nvPr>
        </p:nvSpPr>
        <p:spPr>
          <a:xfrm>
            <a:off x="277800" y="822000"/>
            <a:ext cx="8520600" cy="34164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2. Limited Frequency Range</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Generalized Amplification:</a:t>
            </a:r>
            <a:r>
              <a:rPr lang="en" sz="1300">
                <a:solidFill>
                  <a:schemeClr val="dk1"/>
                </a:solidFill>
                <a:latin typeface="Times New Roman"/>
                <a:ea typeface="Times New Roman"/>
                <a:cs typeface="Times New Roman"/>
                <a:sym typeface="Times New Roman"/>
              </a:rPr>
              <a:t> Traditional hearing aids amplify all sound frequencies across the board. This can be problematic for users with high-frequency hearing loss (e.g., difficulty hearing consonants like "s" or "t". Without specialized tuning, all frequencies, including low ones (which the user may not need amplified), are boosted, making sounds less natural.</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Speech Clarity Issues:</a:t>
            </a:r>
            <a:r>
              <a:rPr lang="en" sz="1300">
                <a:solidFill>
                  <a:schemeClr val="dk1"/>
                </a:solidFill>
                <a:latin typeface="Times New Roman"/>
                <a:ea typeface="Times New Roman"/>
                <a:cs typeface="Times New Roman"/>
                <a:sym typeface="Times New Roman"/>
              </a:rPr>
              <a:t> The inability to target specific frequencies may lead to poor speech comprehension, especially in challenging environments like crowded places.</a:t>
            </a:r>
            <a:endParaRPr sz="1300">
              <a:solidFill>
                <a:schemeClr val="dk1"/>
              </a:solidFill>
              <a:latin typeface="Times New Roman"/>
              <a:ea typeface="Times New Roman"/>
              <a:cs typeface="Times New Roman"/>
              <a:sym typeface="Times New Roman"/>
            </a:endParaRPr>
          </a:p>
          <a:p>
            <a:pPr marL="0" lvl="0" indent="0" algn="just" rtl="0">
              <a:spcBef>
                <a:spcPts val="1400"/>
              </a:spcBef>
              <a:spcAft>
                <a:spcPts val="0"/>
              </a:spcAft>
              <a:buNone/>
            </a:pPr>
            <a:r>
              <a:rPr lang="en" sz="1300" b="1">
                <a:solidFill>
                  <a:schemeClr val="dk1"/>
                </a:solidFill>
                <a:latin typeface="Times New Roman"/>
                <a:ea typeface="Times New Roman"/>
                <a:cs typeface="Times New Roman"/>
                <a:sym typeface="Times New Roman"/>
              </a:rPr>
              <a:t>3. Feedback and Whistling</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Feedback Noise:</a:t>
            </a:r>
            <a:r>
              <a:rPr lang="en" sz="1300">
                <a:solidFill>
                  <a:schemeClr val="dk1"/>
                </a:solidFill>
                <a:latin typeface="Times New Roman"/>
                <a:ea typeface="Times New Roman"/>
                <a:cs typeface="Times New Roman"/>
                <a:sym typeface="Times New Roman"/>
              </a:rPr>
              <a:t> Conventional hearing aids are prone to feedback, which occurs when the microphone picks up sound from the speaker and creates a loop of sound. This results in a high-pitched whistling or squealing noise that can be uncomfortable and embarrassing for users.</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Sensitive to Movement:</a:t>
            </a:r>
            <a:r>
              <a:rPr lang="en" sz="1300">
                <a:solidFill>
                  <a:schemeClr val="dk1"/>
                </a:solidFill>
                <a:latin typeface="Times New Roman"/>
                <a:ea typeface="Times New Roman"/>
                <a:cs typeface="Times New Roman"/>
                <a:sym typeface="Times New Roman"/>
              </a:rPr>
              <a:t> Simple actions, like putting a hand near the ear or wearing a hat, can cause feedback noise.</a:t>
            </a:r>
            <a:endParaRPr sz="1300">
              <a:solidFill>
                <a:schemeClr val="dk1"/>
              </a:solidFill>
              <a:latin typeface="Times New Roman"/>
              <a:ea typeface="Times New Roman"/>
              <a:cs typeface="Times New Roman"/>
              <a:sym typeface="Times New Roman"/>
            </a:endParaRPr>
          </a:p>
          <a:p>
            <a:pPr marL="457200" lvl="0" indent="0" algn="just" rtl="0">
              <a:spcBef>
                <a:spcPts val="1200"/>
              </a:spcBef>
              <a:spcAft>
                <a:spcPts val="0"/>
              </a:spcAft>
              <a:buNone/>
            </a:pP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3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2247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2672"/>
              <a:buFont typeface="Arial"/>
              <a:buNone/>
            </a:pPr>
            <a:r>
              <a:rPr lang="en" sz="2320"/>
              <a:t>Drawback in Conventional Hearing Aids </a:t>
            </a:r>
            <a:endParaRPr sz="2320"/>
          </a:p>
          <a:p>
            <a:pPr marL="0" lvl="0" indent="0" algn="l" rtl="0">
              <a:spcBef>
                <a:spcPts val="0"/>
              </a:spcBef>
              <a:spcAft>
                <a:spcPts val="0"/>
              </a:spcAft>
              <a:buNone/>
            </a:pPr>
            <a:endParaRPr/>
          </a:p>
        </p:txBody>
      </p:sp>
      <p:sp>
        <p:nvSpPr>
          <p:cNvPr id="96" name="Google Shape;96;p20"/>
          <p:cNvSpPr txBox="1">
            <a:spLocks noGrp="1"/>
          </p:cNvSpPr>
          <p:nvPr>
            <p:ph type="body" idx="1"/>
          </p:nvPr>
        </p:nvSpPr>
        <p:spPr>
          <a:xfrm>
            <a:off x="311700" y="762700"/>
            <a:ext cx="8520600" cy="38019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4. Limited or No Noise Reduction</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Background Noise Sensitivity:</a:t>
            </a:r>
            <a:r>
              <a:rPr lang="en" sz="1300">
                <a:solidFill>
                  <a:schemeClr val="dk1"/>
                </a:solidFill>
                <a:latin typeface="Times New Roman"/>
                <a:ea typeface="Times New Roman"/>
                <a:cs typeface="Times New Roman"/>
                <a:sym typeface="Times New Roman"/>
              </a:rPr>
              <a:t> Conventional hearing aids lack advanced noise reduction features. In noisy environments, all sounds are amplified, which can make conversations difficult to follow.</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No Directional Microphones:</a:t>
            </a:r>
            <a:r>
              <a:rPr lang="en" sz="1300">
                <a:solidFill>
                  <a:schemeClr val="dk1"/>
                </a:solidFill>
                <a:latin typeface="Times New Roman"/>
                <a:ea typeface="Times New Roman"/>
                <a:cs typeface="Times New Roman"/>
                <a:sym typeface="Times New Roman"/>
              </a:rPr>
              <a:t> Older hearing aids typically lack directional microphones, which help users focus on sounds coming from specific directions (like a person talking in front of them), further complicating hearing in noisy situations.</a:t>
            </a:r>
            <a:endParaRPr sz="1300">
              <a:solidFill>
                <a:schemeClr val="dk1"/>
              </a:solidFill>
              <a:latin typeface="Times New Roman"/>
              <a:ea typeface="Times New Roman"/>
              <a:cs typeface="Times New Roman"/>
              <a:sym typeface="Times New Roman"/>
            </a:endParaRPr>
          </a:p>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5. Bulky Design</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Visibility:</a:t>
            </a:r>
            <a:r>
              <a:rPr lang="en" sz="1300">
                <a:solidFill>
                  <a:schemeClr val="dk1"/>
                </a:solidFill>
                <a:latin typeface="Times New Roman"/>
                <a:ea typeface="Times New Roman"/>
                <a:cs typeface="Times New Roman"/>
                <a:sym typeface="Times New Roman"/>
              </a:rPr>
              <a:t> Traditional hearing aids, especially the Behind-the-Ear (BTE) models, are often large and visible. Many users feel self-conscious wearing them, especially younger individuals who may be concerned about aesthetics.</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Physical Discomfort:</a:t>
            </a:r>
            <a:r>
              <a:rPr lang="en" sz="1300">
                <a:solidFill>
                  <a:schemeClr val="dk1"/>
                </a:solidFill>
                <a:latin typeface="Times New Roman"/>
                <a:ea typeface="Times New Roman"/>
                <a:cs typeface="Times New Roman"/>
                <a:sym typeface="Times New Roman"/>
              </a:rPr>
              <a:t> The bulkier design of some conventional models may cause discomfort when worn for long periods. They may also interfere with eyeglasses or masks, leading to irritation or difficulty in wearing multiple accessories.</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24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320"/>
              <a:t>Drawback in Conventional Hearing Aids </a:t>
            </a:r>
            <a:endParaRPr/>
          </a:p>
        </p:txBody>
      </p:sp>
      <p:sp>
        <p:nvSpPr>
          <p:cNvPr id="102" name="Google Shape;102;p21"/>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6. Manual Controls</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No Automatic Adjustments:</a:t>
            </a:r>
            <a:r>
              <a:rPr lang="en" sz="1300">
                <a:solidFill>
                  <a:schemeClr val="dk1"/>
                </a:solidFill>
                <a:latin typeface="Times New Roman"/>
                <a:ea typeface="Times New Roman"/>
                <a:cs typeface="Times New Roman"/>
                <a:sym typeface="Times New Roman"/>
              </a:rPr>
              <a:t> Conventional hearing aids often require manual adjustments for volume control, making them less user-friendly. This is especially inconvenient for elderly users or those with dexterity issues.</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Difficulty Switching Modes:</a:t>
            </a:r>
            <a:r>
              <a:rPr lang="en" sz="1300">
                <a:solidFill>
                  <a:schemeClr val="dk1"/>
                </a:solidFill>
                <a:latin typeface="Times New Roman"/>
                <a:ea typeface="Times New Roman"/>
                <a:cs typeface="Times New Roman"/>
                <a:sym typeface="Times New Roman"/>
              </a:rPr>
              <a:t> Many older models do not automatically adjust between different sound environments, such as switching from quiet to noisy places. Users have to manually switch between different programs, which can be inconvenient.</a:t>
            </a:r>
            <a:endParaRPr sz="1300">
              <a:solidFill>
                <a:schemeClr val="dk1"/>
              </a:solidFill>
              <a:latin typeface="Times New Roman"/>
              <a:ea typeface="Times New Roman"/>
              <a:cs typeface="Times New Roman"/>
              <a:sym typeface="Times New Roman"/>
            </a:endParaRPr>
          </a:p>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7. Short Battery Life</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Frequent Battery Changes:</a:t>
            </a:r>
            <a:r>
              <a:rPr lang="en" sz="1300">
                <a:solidFill>
                  <a:schemeClr val="dk1"/>
                </a:solidFill>
                <a:latin typeface="Times New Roman"/>
                <a:ea typeface="Times New Roman"/>
                <a:cs typeface="Times New Roman"/>
                <a:sym typeface="Times New Roman"/>
              </a:rPr>
              <a:t> Conventional hearing aids, especially smaller models, require frequent battery replacements, which can be both expensive and inconvenient. Battery life is generally shorter, leading to the need for constant monitoring of battery levels.</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Inconvenient for Older Adults:</a:t>
            </a:r>
            <a:r>
              <a:rPr lang="en" sz="1300">
                <a:solidFill>
                  <a:schemeClr val="dk1"/>
                </a:solidFill>
                <a:latin typeface="Times New Roman"/>
                <a:ea typeface="Times New Roman"/>
                <a:cs typeface="Times New Roman"/>
                <a:sym typeface="Times New Roman"/>
              </a:rPr>
              <a:t> People with limited dexterity or poor vision, such as older adults, may find it difficult to replace batteries on a regular basis.</a:t>
            </a:r>
            <a:endParaRPr sz="1300">
              <a:solidFill>
                <a:schemeClr val="dk1"/>
              </a:solidFill>
              <a:latin typeface="Times New Roman"/>
              <a:ea typeface="Times New Roman"/>
              <a:cs typeface="Times New Roman"/>
              <a:sym typeface="Times New Roman"/>
            </a:endParaRPr>
          </a:p>
          <a:p>
            <a:pPr marL="0" lvl="0" indent="0" algn="just" rtl="0">
              <a:spcBef>
                <a:spcPts val="1400"/>
              </a:spcBef>
              <a:spcAft>
                <a:spcPts val="0"/>
              </a:spcAft>
              <a:buClr>
                <a:schemeClr val="dk1"/>
              </a:buClr>
              <a:buSzPts val="1100"/>
              <a:buFont typeface="Arial"/>
              <a:buNone/>
            </a:pPr>
            <a:endParaRPr sz="1300" b="1">
              <a:solidFill>
                <a:schemeClr val="dk1"/>
              </a:solidFill>
              <a:latin typeface="Times New Roman"/>
              <a:ea typeface="Times New Roman"/>
              <a:cs typeface="Times New Roman"/>
              <a:sym typeface="Times New Roman"/>
            </a:endParaRPr>
          </a:p>
          <a:p>
            <a:pPr marL="0" lvl="0" indent="0" algn="just" rtl="0">
              <a:spcBef>
                <a:spcPts val="400"/>
              </a:spcBef>
              <a:spcAft>
                <a:spcPts val="1200"/>
              </a:spcAft>
              <a:buNone/>
            </a:pP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320"/>
              <a:t>Drawback in Conventional Hearing Aids </a:t>
            </a:r>
            <a:endParaRPr/>
          </a:p>
        </p:txBody>
      </p:sp>
      <p:sp>
        <p:nvSpPr>
          <p:cNvPr id="108" name="Google Shape;108;p22"/>
          <p:cNvSpPr txBox="1">
            <a:spLocks noGrp="1"/>
          </p:cNvSpPr>
          <p:nvPr>
            <p:ph type="body" idx="1"/>
          </p:nvPr>
        </p:nvSpPr>
        <p:spPr>
          <a:xfrm>
            <a:off x="269325" y="1101650"/>
            <a:ext cx="8520600" cy="34164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8. Limited Connectivity</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No Wireless Features:</a:t>
            </a:r>
            <a:r>
              <a:rPr lang="en" sz="1300">
                <a:solidFill>
                  <a:schemeClr val="dk1"/>
                </a:solidFill>
                <a:latin typeface="Times New Roman"/>
                <a:ea typeface="Times New Roman"/>
                <a:cs typeface="Times New Roman"/>
                <a:sym typeface="Times New Roman"/>
              </a:rPr>
              <a:t> Older hearing aids do not support wireless connectivity to devices like smartphones, TVs, or music players. Users may find it difficult to interact with modern technology or enjoy multimedia experiences without removing the hearing aids or using separate assistive listening devices.</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No App Integration:</a:t>
            </a:r>
            <a:r>
              <a:rPr lang="en" sz="1300">
                <a:solidFill>
                  <a:schemeClr val="dk1"/>
                </a:solidFill>
                <a:latin typeface="Times New Roman"/>
                <a:ea typeface="Times New Roman"/>
                <a:cs typeface="Times New Roman"/>
                <a:sym typeface="Times New Roman"/>
              </a:rPr>
              <a:t> Conventional models lack the ability to be customized through mobile apps or remote controls. This limits the flexibility of adjusting settings for personal preferences without visiting an audiologist.</a:t>
            </a:r>
            <a:endParaRPr sz="1300">
              <a:solidFill>
                <a:schemeClr val="dk1"/>
              </a:solidFill>
              <a:latin typeface="Times New Roman"/>
              <a:ea typeface="Times New Roman"/>
              <a:cs typeface="Times New Roman"/>
              <a:sym typeface="Times New Roman"/>
            </a:endParaRPr>
          </a:p>
          <a:p>
            <a:pPr marL="0" lvl="0" indent="0" algn="just"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9. Susceptibility to Moisture and Earwax</a:t>
            </a:r>
            <a:endParaRPr sz="1300" b="1">
              <a:solidFill>
                <a:schemeClr val="dk1"/>
              </a:solidFill>
              <a:latin typeface="Times New Roman"/>
              <a:ea typeface="Times New Roman"/>
              <a:cs typeface="Times New Roman"/>
              <a:sym typeface="Times New Roman"/>
            </a:endParaRPr>
          </a:p>
          <a:p>
            <a:pPr marL="457200" lvl="0" indent="-311150" algn="just"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Damage from Moisture and Earwax:</a:t>
            </a:r>
            <a:r>
              <a:rPr lang="en" sz="1300">
                <a:solidFill>
                  <a:schemeClr val="dk1"/>
                </a:solidFill>
                <a:latin typeface="Times New Roman"/>
                <a:ea typeface="Times New Roman"/>
                <a:cs typeface="Times New Roman"/>
                <a:sym typeface="Times New Roman"/>
              </a:rPr>
              <a:t> Conventional hearing aids are more prone to damage from earwax buildup and moisture, which can clog the device or cause malfunctions. This can lead to frequent repairs and maintenance.</a:t>
            </a:r>
            <a:endParaRPr sz="1300">
              <a:solidFill>
                <a:schemeClr val="dk1"/>
              </a:solidFill>
              <a:latin typeface="Times New Roman"/>
              <a:ea typeface="Times New Roman"/>
              <a:cs typeface="Times New Roman"/>
              <a:sym typeface="Times New Roman"/>
            </a:endParaRPr>
          </a:p>
          <a:p>
            <a:pPr marL="457200" lvl="0" indent="-311150" algn="just"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Shorter Lifespan:</a:t>
            </a:r>
            <a:r>
              <a:rPr lang="en" sz="1300">
                <a:solidFill>
                  <a:schemeClr val="dk1"/>
                </a:solidFill>
                <a:latin typeface="Times New Roman"/>
                <a:ea typeface="Times New Roman"/>
                <a:cs typeface="Times New Roman"/>
                <a:sym typeface="Times New Roman"/>
              </a:rPr>
              <a:t> The lack of moisture and dust resistance in older models reduces their longevity and increases the need for replacement or repair.</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2737</Words>
  <Application>Microsoft Office PowerPoint</Application>
  <PresentationFormat>On-screen Show (16:9)</PresentationFormat>
  <Paragraphs>152</Paragraphs>
  <Slides>28</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Times New Roman</vt:lpstr>
      <vt:lpstr>Simple Light</vt:lpstr>
      <vt:lpstr>HEARING AID</vt:lpstr>
      <vt:lpstr>HEARING AID </vt:lpstr>
      <vt:lpstr>Working Principle of Analog Hearing Aids</vt:lpstr>
      <vt:lpstr>PowerPoint Presentation</vt:lpstr>
      <vt:lpstr>Drawback in Conventional Hearing Aids </vt:lpstr>
      <vt:lpstr>Drawback in Conventional Hearing Aids  </vt:lpstr>
      <vt:lpstr>Drawback in Conventional Hearing Aids  </vt:lpstr>
      <vt:lpstr>Drawback in Conventional Hearing Aids </vt:lpstr>
      <vt:lpstr>Drawback in Conventional Hearing Aids </vt:lpstr>
      <vt:lpstr>Drawback in Conventional Hearing Aids </vt:lpstr>
      <vt:lpstr>DSP Based Hearing Loss</vt:lpstr>
      <vt:lpstr>PowerPoint Presentation</vt:lpstr>
      <vt:lpstr>PowerPoint Presentation</vt:lpstr>
      <vt:lpstr>Working Principle of DSP in Hearing Aids</vt:lpstr>
      <vt:lpstr>Key Features and Advantages of DSP-Based Hearing Aids</vt:lpstr>
      <vt:lpstr>Key Features and Advantages of DSP-Based Hearing Aids</vt:lpstr>
      <vt:lpstr>Key Features and Advantages of DSP-Based Hearing Aids </vt:lpstr>
      <vt:lpstr>Key Features and Advantages of DSP-Based Hearing Aids </vt:lpstr>
      <vt:lpstr>Types of Hearing Aids</vt:lpstr>
      <vt:lpstr>Types of Hearing Aids </vt:lpstr>
      <vt:lpstr>Types of Hearing Aids</vt:lpstr>
      <vt:lpstr>Types of Hearing Aids</vt:lpstr>
      <vt:lpstr>Types of Hearing Aids</vt:lpstr>
      <vt:lpstr>PowerPoint Presentation</vt:lpstr>
      <vt:lpstr>PowerPoint Presentation</vt:lpstr>
      <vt:lpstr>Surgical Hearing Aids</vt:lpstr>
      <vt:lpstr>Cochlear Implants (CI)</vt:lpstr>
      <vt:lpstr>Cochlear Implants (CI)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HEARING AID</dc:title>
  <dc:creator>Sudhanthira Gandhi</dc:creator>
  <cp:lastModifiedBy>Sudhanthira Gandhi</cp:lastModifiedBy>
  <cp:revision>6</cp:revision>
  <dcterms:modified xsi:type="dcterms:W3CDTF">2025-02-03T17:48:44Z</dcterms:modified>
</cp:coreProperties>
</file>